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9" r:id="rId4"/>
    <p:sldId id="260" r:id="rId5"/>
    <p:sldId id="261" r:id="rId6"/>
    <p:sldId id="262" r:id="rId7"/>
    <p:sldId id="263" r:id="rId8"/>
    <p:sldId id="264" r:id="rId9"/>
    <p:sldId id="265" r:id="rId10"/>
    <p:sldId id="266" r:id="rId11"/>
    <p:sldId id="267" r:id="rId12"/>
    <p:sldId id="274" r:id="rId13"/>
    <p:sldId id="275" r:id="rId14"/>
    <p:sldId id="268" r:id="rId15"/>
    <p:sldId id="269" r:id="rId16"/>
    <p:sldId id="270" r:id="rId17"/>
    <p:sldId id="271" r:id="rId18"/>
    <p:sldId id="272" r:id="rId19"/>
    <p:sldId id="276"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412" autoAdjust="0"/>
  </p:normalViewPr>
  <p:slideViewPr>
    <p:cSldViewPr snapToGrid="0">
      <p:cViewPr varScale="1">
        <p:scale>
          <a:sx n="95" d="100"/>
          <a:sy n="95" d="100"/>
        </p:scale>
        <p:origin x="396" y="114"/>
      </p:cViewPr>
      <p:guideLst/>
    </p:cSldViewPr>
  </p:slideViewPr>
  <p:outlineViewPr>
    <p:cViewPr>
      <p:scale>
        <a:sx n="33" d="100"/>
        <a:sy n="33" d="100"/>
      </p:scale>
      <p:origin x="0" y="-186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0792F4-7641-4AD5-AAB5-7525A4C70FC1}" type="datetimeFigureOut">
              <a:rPr lang="en-US" smtClean="0"/>
              <a:t>3/25/2024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5B2B09-F3E6-4C69-9DD7-AED9FF7CF934}" type="slidenum">
              <a:rPr lang="en-US" smtClean="0"/>
              <a:t>‹#›</a:t>
            </a:fld>
            <a:endParaRPr lang="en-US"/>
          </a:p>
        </p:txBody>
      </p:sp>
    </p:spTree>
    <p:extLst>
      <p:ext uri="{BB962C8B-B14F-4D97-AF65-F5344CB8AC3E}">
        <p14:creationId xmlns:p14="http://schemas.microsoft.com/office/powerpoint/2010/main" val="594577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B2B09-F3E6-4C69-9DD7-AED9FF7CF934}" type="slidenum">
              <a:rPr lang="en-US" smtClean="0"/>
              <a:t>20</a:t>
            </a:fld>
            <a:endParaRPr lang="en-US"/>
          </a:p>
        </p:txBody>
      </p:sp>
    </p:spTree>
    <p:extLst>
      <p:ext uri="{BB962C8B-B14F-4D97-AF65-F5344CB8AC3E}">
        <p14:creationId xmlns:p14="http://schemas.microsoft.com/office/powerpoint/2010/main" val="946583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FCCF-0ED4-4867-BA04-E6351AD9C7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E8D36F-0EB8-45C9-B20F-42CBEEE6F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24DB18-5C04-488B-ACF2-89F5A700EFDC}"/>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5" name="Footer Placeholder 4">
            <a:extLst>
              <a:ext uri="{FF2B5EF4-FFF2-40B4-BE49-F238E27FC236}">
                <a16:creationId xmlns:a16="http://schemas.microsoft.com/office/drawing/2014/main" id="{1E2DCFC0-D172-4A25-A766-290885680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DE13-D0C0-4D89-A4E6-9BD5EB0FDDCC}"/>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440097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37B81-E09E-4E41-9E24-2095241C90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3234BD-8807-46D6-86A7-94DBEBD97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E20F0E-C3A3-43F2-BC65-E81AC397EA68}"/>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5" name="Footer Placeholder 4">
            <a:extLst>
              <a:ext uri="{FF2B5EF4-FFF2-40B4-BE49-F238E27FC236}">
                <a16:creationId xmlns:a16="http://schemas.microsoft.com/office/drawing/2014/main" id="{2A726920-BC08-4771-94CC-CAB76639E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72ED8A-CB99-4928-B1F8-7770B48341E8}"/>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4067918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AFC76F-334B-4614-884D-5E82410A28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3EAC65-AA18-42E9-8388-6E252C17CF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EA8B1-34F2-478D-87AD-3D77576EA6B4}"/>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5" name="Footer Placeholder 4">
            <a:extLst>
              <a:ext uri="{FF2B5EF4-FFF2-40B4-BE49-F238E27FC236}">
                <a16:creationId xmlns:a16="http://schemas.microsoft.com/office/drawing/2014/main" id="{AD1B55D8-CF05-43C2-94B3-BA70582849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11BD04-A4A9-440B-86E0-95C7D6056C22}"/>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301215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13C97-44F0-4E6E-838F-8B34D29C1B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57EDB-C0DE-45F6-9E3D-A130A57389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B49C8-8456-4C5F-A873-946A85A25A2F}"/>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5" name="Footer Placeholder 4">
            <a:extLst>
              <a:ext uri="{FF2B5EF4-FFF2-40B4-BE49-F238E27FC236}">
                <a16:creationId xmlns:a16="http://schemas.microsoft.com/office/drawing/2014/main" id="{E68D4C12-414A-46CF-8C80-C380762C1A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F3F74A-ACBB-4DF4-9857-C3153CBB6ACB}"/>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983134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48683-6B34-499D-A463-FDFD3683A7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61B3B2-B24B-486E-A8C5-ACD6CEA50A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E8A6A8-E772-4A32-AF84-9FED2B06BF2E}"/>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5" name="Footer Placeholder 4">
            <a:extLst>
              <a:ext uri="{FF2B5EF4-FFF2-40B4-BE49-F238E27FC236}">
                <a16:creationId xmlns:a16="http://schemas.microsoft.com/office/drawing/2014/main" id="{849D2A01-519C-4AF3-ABDD-A3A26C5706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FBD81B-6BFC-4ADD-A2C0-6743C9C26401}"/>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246347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6F62A-4872-44B5-92A4-58A302546F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2A842C-F8CB-4925-A46F-0C421D9141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071839-1FF5-4BFF-9C6A-CEA338841D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6B7306-96F3-4CF0-8DF5-82F3D3321703}"/>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6" name="Footer Placeholder 5">
            <a:extLst>
              <a:ext uri="{FF2B5EF4-FFF2-40B4-BE49-F238E27FC236}">
                <a16:creationId xmlns:a16="http://schemas.microsoft.com/office/drawing/2014/main" id="{9E692A5F-F25B-49D5-8711-8A2962F1FC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E63589-505E-43FC-A755-E024F6C17143}"/>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4179794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78A86-8F62-4DA9-BAE9-49857BB5BB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CEE265-B5FB-41EA-8E2F-1D9388EA35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A1AB07-D487-41DC-9802-8883D929D2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82DF30-786D-4BAF-9C21-45E7B1238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0F2FD4-970B-4E20-B343-26A1C4743D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B18470-3D95-4BD8-88FA-09D385A4DCB3}"/>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8" name="Footer Placeholder 7">
            <a:extLst>
              <a:ext uri="{FF2B5EF4-FFF2-40B4-BE49-F238E27FC236}">
                <a16:creationId xmlns:a16="http://schemas.microsoft.com/office/drawing/2014/main" id="{5AD087D5-0267-445B-94FC-6926A19A3A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707F9D-CB7E-4192-B76A-E665DF5B68CB}"/>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065588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FF7D2-1F90-44EA-BD30-64DB51A67D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E3C73D-301C-4565-A26B-3E80E44E5DEE}"/>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4" name="Footer Placeholder 3">
            <a:extLst>
              <a:ext uri="{FF2B5EF4-FFF2-40B4-BE49-F238E27FC236}">
                <a16:creationId xmlns:a16="http://schemas.microsoft.com/office/drawing/2014/main" id="{3DB811BA-0364-4013-BFD2-4F2794838D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EC438E-5918-43CF-ABE7-DED0AA6AD962}"/>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211105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754BF1-F9D5-4BFD-8BC5-A67FC578AAF9}"/>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3" name="Footer Placeholder 2">
            <a:extLst>
              <a:ext uri="{FF2B5EF4-FFF2-40B4-BE49-F238E27FC236}">
                <a16:creationId xmlns:a16="http://schemas.microsoft.com/office/drawing/2014/main" id="{ACE07D43-F6CA-4949-8C6A-56D500F2EF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608FC6-79E1-4CA9-A1A8-A94F4423A8C2}"/>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318506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F56BD-8F45-4AF2-BCAE-900B3259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81A90D-6080-42D3-9F59-7EC196CAB1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47C17A-A130-4F5C-B11B-4757DB68C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CBDB49-9A93-4F38-8E66-A40279610B31}"/>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6" name="Footer Placeholder 5">
            <a:extLst>
              <a:ext uri="{FF2B5EF4-FFF2-40B4-BE49-F238E27FC236}">
                <a16:creationId xmlns:a16="http://schemas.microsoft.com/office/drawing/2014/main" id="{2AED0722-3A21-4730-964B-ADF8E68CB1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3199CE-2279-40C3-97AD-8A52AA83F70E}"/>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87347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9D9B1-4A31-4DF5-93E0-2898FB88E8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5CBB16-B0F3-48C9-9E52-A5E3A8336F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8C4432-78D3-4255-A46E-ACC9295C6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4026FC-23DE-48B8-9EE1-75EAF3138A17}"/>
              </a:ext>
            </a:extLst>
          </p:cNvPr>
          <p:cNvSpPr>
            <a:spLocks noGrp="1"/>
          </p:cNvSpPr>
          <p:nvPr>
            <p:ph type="dt" sz="half" idx="10"/>
          </p:nvPr>
        </p:nvSpPr>
        <p:spPr/>
        <p:txBody>
          <a:bodyPr/>
          <a:lstStyle/>
          <a:p>
            <a:fld id="{E6C50D8E-ECFC-457F-91F9-2B10DE20BCCF}" type="datetimeFigureOut">
              <a:rPr lang="en-US" smtClean="0"/>
              <a:t>3/25/2024</a:t>
            </a:fld>
            <a:endParaRPr lang="en-US"/>
          </a:p>
        </p:txBody>
      </p:sp>
      <p:sp>
        <p:nvSpPr>
          <p:cNvPr id="6" name="Footer Placeholder 5">
            <a:extLst>
              <a:ext uri="{FF2B5EF4-FFF2-40B4-BE49-F238E27FC236}">
                <a16:creationId xmlns:a16="http://schemas.microsoft.com/office/drawing/2014/main" id="{62932A40-A544-4190-923D-6DB1461AA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907D60-0F7E-4627-B631-792483A13BC4}"/>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2886267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0A5423-3067-4D98-9A97-9D4AAFE5E6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A2473E-F0AE-4E72-8FA0-4170C550E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6FEDDA-55A0-4B61-83C3-F374D01B3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50D8E-ECFC-457F-91F9-2B10DE20BCCF}" type="datetimeFigureOut">
              <a:rPr lang="en-US" smtClean="0"/>
              <a:t>3/25/2024</a:t>
            </a:fld>
            <a:endParaRPr lang="en-US"/>
          </a:p>
        </p:txBody>
      </p:sp>
      <p:sp>
        <p:nvSpPr>
          <p:cNvPr id="5" name="Footer Placeholder 4">
            <a:extLst>
              <a:ext uri="{FF2B5EF4-FFF2-40B4-BE49-F238E27FC236}">
                <a16:creationId xmlns:a16="http://schemas.microsoft.com/office/drawing/2014/main" id="{64C73A1F-81A3-4429-BD2A-434283A705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1992AF-AD35-4847-BB9F-B4DBEED91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692F-6668-4FA7-A175-0A3382F76163}" type="slidenum">
              <a:rPr lang="en-US" smtClean="0"/>
              <a:t>‹#›</a:t>
            </a:fld>
            <a:endParaRPr lang="en-US"/>
          </a:p>
        </p:txBody>
      </p:sp>
    </p:spTree>
    <p:extLst>
      <p:ext uri="{BB962C8B-B14F-4D97-AF65-F5344CB8AC3E}">
        <p14:creationId xmlns:p14="http://schemas.microsoft.com/office/powerpoint/2010/main" val="3801207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tel:(775)%20353-3599" TargetMode="External"/><Relationship Id="rId7" Type="http://schemas.openxmlformats.org/officeDocument/2006/relationships/hyperlink" Target="tel:(702)%20889-4574" TargetMode="External"/><Relationship Id="rId2" Type="http://schemas.openxmlformats.org/officeDocument/2006/relationships/hyperlink" Target="https://www.nncil.org/" TargetMode="External"/><Relationship Id="rId1" Type="http://schemas.openxmlformats.org/officeDocument/2006/relationships/slideLayout" Target="../slideLayouts/slideLayout4.xml"/><Relationship Id="rId6" Type="http://schemas.openxmlformats.org/officeDocument/2006/relationships/hyperlink" Target="tel:(702)%20889-4216" TargetMode="External"/><Relationship Id="rId5" Type="http://schemas.openxmlformats.org/officeDocument/2006/relationships/hyperlink" Target="https://sncil.org/" TargetMode="External"/><Relationship Id="rId4" Type="http://schemas.openxmlformats.org/officeDocument/2006/relationships/hyperlink" Target="tel:(775)%20353-3588"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jrosenlund@adsd.nv.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nvsilc.com/get-involved/join-the-youth-group/"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mailto:dlyons@adsd.nv.gov" TargetMode="External"/><Relationship Id="rId5" Type="http://schemas.openxmlformats.org/officeDocument/2006/relationships/hyperlink" Target="mailto:nvsilc@adsd.nv.gov" TargetMode="External"/><Relationship Id="rId4" Type="http://schemas.openxmlformats.org/officeDocument/2006/relationships/hyperlink" Target="https://www.nvsilc.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A29EDF3-ECAC-41DC-BDBD-AA022F143E2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9325" y="873254"/>
            <a:ext cx="6400800" cy="3227832"/>
          </a:xfrm>
          <a:prstGeom prst="rect">
            <a:avLst/>
          </a:prstGeom>
        </p:spPr>
      </p:pic>
      <p:sp>
        <p:nvSpPr>
          <p:cNvPr id="3" name="Subtitle 2">
            <a:extLst>
              <a:ext uri="{FF2B5EF4-FFF2-40B4-BE49-F238E27FC236}">
                <a16:creationId xmlns:a16="http://schemas.microsoft.com/office/drawing/2014/main" id="{7DDE96F6-4D63-4059-956A-0091AEC9A8CC}"/>
              </a:ext>
            </a:extLst>
          </p:cNvPr>
          <p:cNvSpPr>
            <a:spLocks noGrp="1"/>
          </p:cNvSpPr>
          <p:nvPr>
            <p:ph type="title" idx="4294967295"/>
          </p:nvPr>
        </p:nvSpPr>
        <p:spPr>
          <a:xfrm>
            <a:off x="1524000" y="4471988"/>
            <a:ext cx="9144000" cy="16557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Who we are and what we do…</a:t>
            </a:r>
          </a:p>
        </p:txBody>
      </p:sp>
    </p:spTree>
    <p:extLst>
      <p:ext uri="{BB962C8B-B14F-4D97-AF65-F5344CB8AC3E}">
        <p14:creationId xmlns:p14="http://schemas.microsoft.com/office/powerpoint/2010/main" val="2653076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0934-8C44-4C82-8C0F-CD97C786931C}"/>
              </a:ext>
            </a:extLst>
          </p:cNvPr>
          <p:cNvSpPr>
            <a:spLocks noGrp="1"/>
          </p:cNvSpPr>
          <p:nvPr>
            <p:ph type="title"/>
          </p:nvPr>
        </p:nvSpPr>
        <p:spPr>
          <a:xfrm>
            <a:off x="838200" y="622852"/>
            <a:ext cx="10515600" cy="2806148"/>
          </a:xfrm>
          <a:solidFill>
            <a:schemeClr val="accent1">
              <a:lumMod val="20000"/>
              <a:lumOff val="80000"/>
            </a:schemeClr>
          </a:solidFill>
        </p:spPr>
        <p:txBody>
          <a:bodyPr>
            <a:normAutofit/>
          </a:bodyPr>
          <a:lstStyle/>
          <a:p>
            <a:r>
              <a:rPr lang="en-US" dirty="0"/>
              <a:t>The IL Network is the SILC and State Centers for Independent Living as defined by the Administration for Community Living, or ACL.</a:t>
            </a:r>
            <a:br>
              <a:rPr lang="en-US" dirty="0"/>
            </a:br>
            <a:endParaRPr lang="en-US" dirty="0"/>
          </a:p>
        </p:txBody>
      </p:sp>
      <p:pic>
        <p:nvPicPr>
          <p:cNvPr id="3" name="Picture 2" descr="A red circle with the shape of a person inside with connected red circles surrounding it.">
            <a:extLst>
              <a:ext uri="{FF2B5EF4-FFF2-40B4-BE49-F238E27FC236}">
                <a16:creationId xmlns:a16="http://schemas.microsoft.com/office/drawing/2014/main" id="{E9C75F0C-E6BC-4B9A-81A3-45FE4A25DA1E}"/>
              </a:ext>
            </a:extLst>
          </p:cNvPr>
          <p:cNvPicPr>
            <a:picLocks noChangeAspect="1"/>
          </p:cNvPicPr>
          <p:nvPr/>
        </p:nvPicPr>
        <p:blipFill>
          <a:blip r:embed="rId2"/>
          <a:stretch>
            <a:fillRect/>
          </a:stretch>
        </p:blipFill>
        <p:spPr>
          <a:xfrm>
            <a:off x="4611757" y="3429000"/>
            <a:ext cx="2932043" cy="2932042"/>
          </a:xfrm>
          <a:prstGeom prst="rect">
            <a:avLst/>
          </a:prstGeom>
        </p:spPr>
      </p:pic>
    </p:spTree>
    <p:extLst>
      <p:ext uri="{BB962C8B-B14F-4D97-AF65-F5344CB8AC3E}">
        <p14:creationId xmlns:p14="http://schemas.microsoft.com/office/powerpoint/2010/main" val="4036842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B772-D792-41DF-89D1-E4ED0B0F6BBB}"/>
              </a:ext>
            </a:extLst>
          </p:cNvPr>
          <p:cNvSpPr>
            <a:spLocks noGrp="1"/>
          </p:cNvSpPr>
          <p:nvPr>
            <p:ph type="title"/>
          </p:nvPr>
        </p:nvSpPr>
        <p:spPr>
          <a:solidFill>
            <a:schemeClr val="accent6">
              <a:lumMod val="20000"/>
              <a:lumOff val="80000"/>
            </a:schemeClr>
          </a:solidFill>
        </p:spPr>
        <p:txBody>
          <a:bodyPr/>
          <a:lstStyle/>
          <a:p>
            <a:r>
              <a:rPr lang="en-US" dirty="0"/>
              <a:t>Centers for Independent Living: </a:t>
            </a:r>
            <a:r>
              <a:rPr lang="en-US" sz="2800" dirty="0"/>
              <a:t>The five core services</a:t>
            </a:r>
          </a:p>
        </p:txBody>
      </p:sp>
      <p:sp>
        <p:nvSpPr>
          <p:cNvPr id="3" name="Content Placeholder 2">
            <a:extLst>
              <a:ext uri="{FF2B5EF4-FFF2-40B4-BE49-F238E27FC236}">
                <a16:creationId xmlns:a16="http://schemas.microsoft.com/office/drawing/2014/main" id="{41FDA079-1BB6-4E8F-B89A-81D37CF4993D}"/>
              </a:ext>
            </a:extLst>
          </p:cNvPr>
          <p:cNvSpPr>
            <a:spLocks noGrp="1"/>
          </p:cNvSpPr>
          <p:nvPr>
            <p:ph idx="1"/>
          </p:nvPr>
        </p:nvSpPr>
        <p:spPr/>
        <p:txBody>
          <a:bodyPr/>
          <a:lstStyle/>
          <a:p>
            <a:r>
              <a:rPr lang="en-US" sz="3200" dirty="0"/>
              <a:t>Information and referral</a:t>
            </a:r>
          </a:p>
          <a:p>
            <a:r>
              <a:rPr lang="en-US" sz="3200" dirty="0"/>
              <a:t>IL skills training</a:t>
            </a:r>
          </a:p>
          <a:p>
            <a:r>
              <a:rPr lang="en-US" sz="3200" dirty="0"/>
              <a:t>Peer counseling</a:t>
            </a:r>
          </a:p>
          <a:p>
            <a:r>
              <a:rPr lang="en-US" sz="3200" dirty="0"/>
              <a:t>Individual and systems advocacy</a:t>
            </a:r>
          </a:p>
          <a:p>
            <a:r>
              <a:rPr lang="en-US" sz="3200" dirty="0"/>
              <a:t>Services that facilitate transition from nursing homes and other institutions to the community, provide assistance to those at risk of entering institutions, and facilitate transition of youth to postsecondary life. </a:t>
            </a:r>
          </a:p>
          <a:p>
            <a:pPr marL="0" indent="0">
              <a:buNone/>
            </a:pPr>
            <a:endParaRPr lang="en-US" dirty="0"/>
          </a:p>
        </p:txBody>
      </p:sp>
    </p:spTree>
    <p:extLst>
      <p:ext uri="{BB962C8B-B14F-4D97-AF65-F5344CB8AC3E}">
        <p14:creationId xmlns:p14="http://schemas.microsoft.com/office/powerpoint/2010/main" val="937048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0FEC1-F7E7-4930-A543-DA035B35E82E}"/>
              </a:ext>
            </a:extLst>
          </p:cNvPr>
          <p:cNvSpPr>
            <a:spLocks noGrp="1"/>
          </p:cNvSpPr>
          <p:nvPr>
            <p:ph type="title"/>
          </p:nvPr>
        </p:nvSpPr>
        <p:spPr/>
        <p:txBody>
          <a:bodyPr/>
          <a:lstStyle/>
          <a:p>
            <a:r>
              <a:rPr lang="en-US" dirty="0"/>
              <a:t>Nevada Centers for Independent Living:</a:t>
            </a:r>
          </a:p>
        </p:txBody>
      </p:sp>
      <p:sp>
        <p:nvSpPr>
          <p:cNvPr id="3" name="Content Placeholder 2">
            <a:extLst>
              <a:ext uri="{FF2B5EF4-FFF2-40B4-BE49-F238E27FC236}">
                <a16:creationId xmlns:a16="http://schemas.microsoft.com/office/drawing/2014/main" id="{7006E2A8-B71F-4BF6-9994-45CC93976386}"/>
              </a:ext>
            </a:extLst>
          </p:cNvPr>
          <p:cNvSpPr>
            <a:spLocks noGrp="1"/>
          </p:cNvSpPr>
          <p:nvPr>
            <p:ph sz="half" idx="1"/>
          </p:nvPr>
        </p:nvSpPr>
        <p:spPr/>
        <p:txBody>
          <a:bodyPr>
            <a:normAutofit fontScale="92500" lnSpcReduction="10000"/>
          </a:bodyPr>
          <a:lstStyle/>
          <a:p>
            <a:r>
              <a:rPr lang="en-US" b="1" dirty="0"/>
              <a:t>Northern Nevada Center for Independent Living (NNCIL) Lisa Bonie, Executive Director</a:t>
            </a:r>
          </a:p>
          <a:p>
            <a:r>
              <a:rPr lang="en-US" b="1" dirty="0"/>
              <a:t>Provides Services in all counties except Clark County, NV</a:t>
            </a:r>
          </a:p>
          <a:p>
            <a:pPr marL="0" indent="0">
              <a:lnSpc>
                <a:spcPts val="2000"/>
              </a:lnSpc>
              <a:spcBef>
                <a:spcPts val="0"/>
              </a:spcBef>
              <a:buNone/>
            </a:pPr>
            <a:r>
              <a:rPr lang="en-US" dirty="0"/>
              <a:t>	</a:t>
            </a:r>
          </a:p>
          <a:p>
            <a:pPr marL="0" indent="0">
              <a:lnSpc>
                <a:spcPct val="110000"/>
              </a:lnSpc>
              <a:spcBef>
                <a:spcPts val="0"/>
              </a:spcBef>
              <a:buNone/>
            </a:pPr>
            <a:r>
              <a:rPr lang="en-US" dirty="0"/>
              <a:t>	999 Pyramid Way</a:t>
            </a:r>
            <a:br>
              <a:rPr lang="en-US" dirty="0"/>
            </a:br>
            <a:r>
              <a:rPr lang="en-US" dirty="0"/>
              <a:t>	Sparks, NV 89431</a:t>
            </a:r>
            <a:br>
              <a:rPr lang="en-US" dirty="0"/>
            </a:br>
            <a:r>
              <a:rPr lang="en-US" dirty="0"/>
              <a:t>	</a:t>
            </a:r>
            <a:r>
              <a:rPr lang="en-US" dirty="0">
                <a:hlinkClick r:id="rId2"/>
              </a:rPr>
              <a:t>https://www.nncil.org/</a:t>
            </a:r>
            <a:r>
              <a:rPr lang="en-US" dirty="0"/>
              <a:t> </a:t>
            </a:r>
          </a:p>
          <a:p>
            <a:pPr marL="0" indent="0">
              <a:buNone/>
            </a:pPr>
            <a:r>
              <a:rPr lang="en-US" dirty="0"/>
              <a:t>	Phone: </a:t>
            </a:r>
            <a:r>
              <a:rPr lang="en-US" dirty="0">
                <a:hlinkClick r:id="rId3"/>
              </a:rPr>
              <a:t>(775) 353-3599</a:t>
            </a:r>
            <a:r>
              <a:rPr lang="en-US" dirty="0"/>
              <a:t> </a:t>
            </a:r>
          </a:p>
          <a:p>
            <a:pPr marL="0" indent="0">
              <a:buNone/>
            </a:pPr>
            <a:r>
              <a:rPr lang="en-US" dirty="0"/>
              <a:t>	Fax: </a:t>
            </a:r>
            <a:r>
              <a:rPr lang="en-US" dirty="0">
                <a:hlinkClick r:id="rId4"/>
              </a:rPr>
              <a:t>(775) 353-3588</a:t>
            </a:r>
            <a:r>
              <a:rPr lang="en-US" dirty="0"/>
              <a:t> </a:t>
            </a:r>
          </a:p>
          <a:p>
            <a:pPr marL="0" indent="0">
              <a:buNone/>
            </a:pPr>
            <a:endParaRPr lang="en-US" dirty="0"/>
          </a:p>
          <a:p>
            <a:endParaRPr lang="en-US" dirty="0"/>
          </a:p>
        </p:txBody>
      </p:sp>
      <p:sp>
        <p:nvSpPr>
          <p:cNvPr id="7" name="Content Placeholder 6">
            <a:extLst>
              <a:ext uri="{FF2B5EF4-FFF2-40B4-BE49-F238E27FC236}">
                <a16:creationId xmlns:a16="http://schemas.microsoft.com/office/drawing/2014/main" id="{6F75D998-54B0-416D-A5B0-67DFA4E078E4}"/>
              </a:ext>
            </a:extLst>
          </p:cNvPr>
          <p:cNvSpPr>
            <a:spLocks noGrp="1"/>
          </p:cNvSpPr>
          <p:nvPr>
            <p:ph sz="half" idx="2"/>
          </p:nvPr>
        </p:nvSpPr>
        <p:spPr/>
        <p:txBody>
          <a:bodyPr>
            <a:normAutofit fontScale="92500" lnSpcReduction="10000"/>
          </a:bodyPr>
          <a:lstStyle/>
          <a:p>
            <a:r>
              <a:rPr lang="en-US" b="1" dirty="0"/>
              <a:t>Southern Nevada Center for Independent Living (SNCIL) Mary Evilsizer, Executive Director </a:t>
            </a:r>
          </a:p>
          <a:p>
            <a:r>
              <a:rPr lang="en-US" b="1" dirty="0"/>
              <a:t>Provides Services in Clark County, NV</a:t>
            </a:r>
          </a:p>
          <a:p>
            <a:pPr marL="0" indent="0">
              <a:buNone/>
            </a:pPr>
            <a:r>
              <a:rPr lang="en-US" dirty="0"/>
              <a:t>	2950 S. Rainbow Blvd</a:t>
            </a:r>
            <a:br>
              <a:rPr lang="en-US" dirty="0"/>
            </a:br>
            <a:r>
              <a:rPr lang="en-US" dirty="0"/>
              <a:t>	Suite 220</a:t>
            </a:r>
            <a:br>
              <a:rPr lang="en-US" dirty="0"/>
            </a:br>
            <a:r>
              <a:rPr lang="en-US" dirty="0"/>
              <a:t>	Las Vegas, Nevada 89146</a:t>
            </a:r>
            <a:br>
              <a:rPr lang="en-US" dirty="0"/>
            </a:br>
            <a:r>
              <a:rPr lang="en-US" dirty="0"/>
              <a:t>	</a:t>
            </a:r>
            <a:r>
              <a:rPr lang="en-US" dirty="0">
                <a:hlinkClick r:id="rId5"/>
              </a:rPr>
              <a:t>https://sncil.org/</a:t>
            </a:r>
            <a:r>
              <a:rPr lang="en-US" dirty="0"/>
              <a:t>  </a:t>
            </a:r>
          </a:p>
          <a:p>
            <a:pPr marL="0" indent="0">
              <a:buNone/>
            </a:pPr>
            <a:r>
              <a:rPr lang="en-US" dirty="0"/>
              <a:t>	Phone: </a:t>
            </a:r>
            <a:r>
              <a:rPr lang="en-US" dirty="0">
                <a:hlinkClick r:id="rId6"/>
              </a:rPr>
              <a:t>(702) 889-4216</a:t>
            </a:r>
            <a:r>
              <a:rPr lang="en-US" dirty="0"/>
              <a:t> </a:t>
            </a:r>
          </a:p>
          <a:p>
            <a:pPr marL="0" indent="0">
              <a:buNone/>
            </a:pPr>
            <a:r>
              <a:rPr lang="en-US" dirty="0"/>
              <a:t>	Fax: </a:t>
            </a:r>
            <a:r>
              <a:rPr lang="en-US" dirty="0">
                <a:hlinkClick r:id="rId7"/>
              </a:rPr>
              <a:t>(702) 889-4574</a:t>
            </a:r>
            <a:r>
              <a:rPr lang="en-US" dirty="0"/>
              <a:t> </a:t>
            </a:r>
          </a:p>
          <a:p>
            <a:endParaRPr lang="en-US" dirty="0"/>
          </a:p>
        </p:txBody>
      </p:sp>
    </p:spTree>
    <p:extLst>
      <p:ext uri="{BB962C8B-B14F-4D97-AF65-F5344CB8AC3E}">
        <p14:creationId xmlns:p14="http://schemas.microsoft.com/office/powerpoint/2010/main" val="900689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4D85-41CE-5444-232C-E5431546EFB7}"/>
              </a:ext>
            </a:extLst>
          </p:cNvPr>
          <p:cNvSpPr>
            <a:spLocks noGrp="1"/>
          </p:cNvSpPr>
          <p:nvPr>
            <p:ph type="title"/>
          </p:nvPr>
        </p:nvSpPr>
        <p:spPr/>
        <p:txBody>
          <a:bodyPr/>
          <a:lstStyle/>
          <a:p>
            <a:r>
              <a:rPr lang="en-US" dirty="0"/>
              <a:t>Rural Center for Independent Living</a:t>
            </a:r>
          </a:p>
        </p:txBody>
      </p:sp>
      <p:sp>
        <p:nvSpPr>
          <p:cNvPr id="3" name="TextBox 2">
            <a:extLst>
              <a:ext uri="{FF2B5EF4-FFF2-40B4-BE49-F238E27FC236}">
                <a16:creationId xmlns:a16="http://schemas.microsoft.com/office/drawing/2014/main" id="{C52141AC-50A5-53BF-6784-4F2BD3FE2E97}"/>
              </a:ext>
            </a:extLst>
          </p:cNvPr>
          <p:cNvSpPr txBox="1"/>
          <p:nvPr/>
        </p:nvSpPr>
        <p:spPr>
          <a:xfrm>
            <a:off x="838200" y="1690688"/>
            <a:ext cx="10408920" cy="4216539"/>
          </a:xfrm>
          <a:prstGeom prst="rect">
            <a:avLst/>
          </a:prstGeom>
          <a:noFill/>
        </p:spPr>
        <p:txBody>
          <a:bodyPr wrap="square" rtlCol="0">
            <a:spAutoFit/>
          </a:bodyPr>
          <a:lstStyle/>
          <a:p>
            <a:r>
              <a:rPr lang="en-US" sz="2400" dirty="0"/>
              <a:t>The Rural Center for Independent Living (RCIL) and Do Drop-in Center is located at 3579 Highway 50 E, Carson City, NV 89701. Their mailing address is P.O. Box 3177, Carson City, NV 89702.</a:t>
            </a:r>
          </a:p>
          <a:p>
            <a:r>
              <a:rPr lang="en-US" sz="2400" dirty="0"/>
              <a:t>RCIL provides all the same mandated services as the CILs mentioned before, but does not receive the same funding nor are they regulated by the same source as the others. NV SILC supports RCIL in the Carson City area and are hopeful they will be able to provide services directly to Nye County residents, who are currently underserved due to their proximity to the other CILs. NV SILC is currently working with RCIL to ensure federal compliance with the IL Network requirements.</a:t>
            </a:r>
          </a:p>
          <a:p>
            <a:r>
              <a:rPr lang="en-US" sz="2400" dirty="0"/>
              <a:t>If you live in Carson City, you have 2 choices: you can call NNCIL or RCIL. </a:t>
            </a:r>
          </a:p>
          <a:p>
            <a:r>
              <a:rPr lang="en-US" sz="2800" b="1" dirty="0"/>
              <a:t>RCIL’s number is (775) 841-2580.</a:t>
            </a:r>
          </a:p>
        </p:txBody>
      </p:sp>
    </p:spTree>
    <p:extLst>
      <p:ext uri="{BB962C8B-B14F-4D97-AF65-F5344CB8AC3E}">
        <p14:creationId xmlns:p14="http://schemas.microsoft.com/office/powerpoint/2010/main" val="3240398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965C9-8DC5-4C30-9C89-186D1C14E02B}"/>
              </a:ext>
            </a:extLst>
          </p:cNvPr>
          <p:cNvSpPr>
            <a:spLocks noGrp="1"/>
          </p:cNvSpPr>
          <p:nvPr>
            <p:ph type="title"/>
          </p:nvPr>
        </p:nvSpPr>
        <p:spPr>
          <a:solidFill>
            <a:schemeClr val="accent1">
              <a:lumMod val="20000"/>
              <a:lumOff val="80000"/>
            </a:schemeClr>
          </a:solidFill>
        </p:spPr>
        <p:txBody>
          <a:bodyPr/>
          <a:lstStyle/>
          <a:p>
            <a:r>
              <a:rPr lang="en-US" dirty="0"/>
              <a:t>State AT/IL Program</a:t>
            </a:r>
          </a:p>
        </p:txBody>
      </p:sp>
      <p:sp>
        <p:nvSpPr>
          <p:cNvPr id="3" name="Content Placeholder 2">
            <a:extLst>
              <a:ext uri="{FF2B5EF4-FFF2-40B4-BE49-F238E27FC236}">
                <a16:creationId xmlns:a16="http://schemas.microsoft.com/office/drawing/2014/main" id="{DC69AF3C-7CAF-491B-8795-AB7C37A35FD1}"/>
              </a:ext>
            </a:extLst>
          </p:cNvPr>
          <p:cNvSpPr>
            <a:spLocks noGrp="1"/>
          </p:cNvSpPr>
          <p:nvPr>
            <p:ph idx="1"/>
          </p:nvPr>
        </p:nvSpPr>
        <p:spPr>
          <a:xfrm>
            <a:off x="838200" y="2054087"/>
            <a:ext cx="10515600" cy="4122876"/>
          </a:xfrm>
        </p:spPr>
        <p:txBody>
          <a:bodyPr/>
          <a:lstStyle/>
          <a:p>
            <a:r>
              <a:rPr lang="en-US" sz="3200" dirty="0"/>
              <a:t>A statewide program that supports an individual’s choice to live in their community by removing barriers to their essential daily living activities .  The program can help individuals identify their Independent Living goals and the appropriate Assistive Technology (AT) that is necessary for the individual to care for themselves or receive care in their homes and their community. The program also has resources to provide a variety of AT when no other resources are possible. </a:t>
            </a:r>
          </a:p>
          <a:p>
            <a:endParaRPr lang="en-US" dirty="0"/>
          </a:p>
        </p:txBody>
      </p:sp>
    </p:spTree>
    <p:extLst>
      <p:ext uri="{BB962C8B-B14F-4D97-AF65-F5344CB8AC3E}">
        <p14:creationId xmlns:p14="http://schemas.microsoft.com/office/powerpoint/2010/main" val="3280942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574EC-7B50-45D8-8351-5F21C04FDD87}"/>
              </a:ext>
            </a:extLst>
          </p:cNvPr>
          <p:cNvSpPr>
            <a:spLocks noGrp="1"/>
          </p:cNvSpPr>
          <p:nvPr>
            <p:ph type="title"/>
          </p:nvPr>
        </p:nvSpPr>
        <p:spPr>
          <a:solidFill>
            <a:schemeClr val="accent1">
              <a:lumMod val="20000"/>
              <a:lumOff val="80000"/>
            </a:schemeClr>
          </a:solidFill>
        </p:spPr>
        <p:txBody>
          <a:bodyPr/>
          <a:lstStyle/>
          <a:p>
            <a:r>
              <a:rPr lang="en-US" dirty="0"/>
              <a:t>State AT/IL Program cont..</a:t>
            </a:r>
          </a:p>
        </p:txBody>
      </p:sp>
      <p:sp>
        <p:nvSpPr>
          <p:cNvPr id="3" name="Content Placeholder 2">
            <a:extLst>
              <a:ext uri="{FF2B5EF4-FFF2-40B4-BE49-F238E27FC236}">
                <a16:creationId xmlns:a16="http://schemas.microsoft.com/office/drawing/2014/main" id="{8D11EF5D-CE39-4546-8080-853643158360}"/>
              </a:ext>
            </a:extLst>
          </p:cNvPr>
          <p:cNvSpPr>
            <a:spLocks noGrp="1"/>
          </p:cNvSpPr>
          <p:nvPr>
            <p:ph idx="1"/>
          </p:nvPr>
        </p:nvSpPr>
        <p:spPr>
          <a:xfrm>
            <a:off x="838200" y="2173357"/>
            <a:ext cx="10515600" cy="4003606"/>
          </a:xfrm>
        </p:spPr>
        <p:txBody>
          <a:bodyPr/>
          <a:lstStyle/>
          <a:p>
            <a:r>
              <a:rPr lang="en-US" sz="3200" dirty="0"/>
              <a:t>Community partners provide case coordination, information, assistance, and follow-along support directly with the AT/IL consumers.  Eligibility determinations are made by the community partner agencies that work with the individual. Aging and Disability Services Division (ADSD) provides oversight and direction to our community partners. John Rosenlund is the Program Director who can be contacted at (775) 687-0835 or email </a:t>
            </a:r>
            <a:r>
              <a:rPr lang="en-US" sz="3200" dirty="0">
                <a:hlinkClick r:id="rId2"/>
              </a:rPr>
              <a:t>jrosenlund@adsd.nv.gov</a:t>
            </a:r>
            <a:r>
              <a:rPr lang="en-US" sz="3200" dirty="0"/>
              <a:t>  </a:t>
            </a:r>
            <a:r>
              <a:rPr lang="en-US" dirty="0"/>
              <a:t>.  </a:t>
            </a:r>
          </a:p>
          <a:p>
            <a:endParaRPr lang="en-US" dirty="0"/>
          </a:p>
        </p:txBody>
      </p:sp>
    </p:spTree>
    <p:extLst>
      <p:ext uri="{BB962C8B-B14F-4D97-AF65-F5344CB8AC3E}">
        <p14:creationId xmlns:p14="http://schemas.microsoft.com/office/powerpoint/2010/main" val="2846951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7AF17-FE57-45E4-B6AA-A2956E25929E}"/>
              </a:ext>
            </a:extLst>
          </p:cNvPr>
          <p:cNvSpPr>
            <a:spLocks noGrp="1"/>
          </p:cNvSpPr>
          <p:nvPr>
            <p:ph type="title"/>
          </p:nvPr>
        </p:nvSpPr>
        <p:spPr>
          <a:solidFill>
            <a:schemeClr val="accent6">
              <a:lumMod val="20000"/>
              <a:lumOff val="80000"/>
            </a:schemeClr>
          </a:solidFill>
        </p:spPr>
        <p:txBody>
          <a:bodyPr/>
          <a:lstStyle/>
          <a:p>
            <a:r>
              <a:rPr lang="en-US" dirty="0"/>
              <a:t>The Designated State Entity (DSE)</a:t>
            </a:r>
          </a:p>
        </p:txBody>
      </p:sp>
      <p:sp>
        <p:nvSpPr>
          <p:cNvPr id="3" name="Content Placeholder 2">
            <a:extLst>
              <a:ext uri="{FF2B5EF4-FFF2-40B4-BE49-F238E27FC236}">
                <a16:creationId xmlns:a16="http://schemas.microsoft.com/office/drawing/2014/main" id="{6F59CDA9-8C65-4C05-A070-63D201CD47F2}"/>
              </a:ext>
            </a:extLst>
          </p:cNvPr>
          <p:cNvSpPr>
            <a:spLocks noGrp="1"/>
          </p:cNvSpPr>
          <p:nvPr>
            <p:ph idx="1"/>
          </p:nvPr>
        </p:nvSpPr>
        <p:spPr>
          <a:xfrm>
            <a:off x="838200" y="2226365"/>
            <a:ext cx="10515600" cy="3950598"/>
          </a:xfrm>
        </p:spPr>
        <p:txBody>
          <a:bodyPr/>
          <a:lstStyle/>
          <a:p>
            <a:r>
              <a:rPr lang="en-US" sz="3200" dirty="0"/>
              <a:t>The agency that the State Plan designates to receive, account for, and disburse federal SILC funding. </a:t>
            </a:r>
          </a:p>
          <a:p>
            <a:r>
              <a:rPr lang="en-US" sz="3200" dirty="0"/>
              <a:t>As of 2016, the SILC’s DSE is Aging and Disability Services Division (ADSD). </a:t>
            </a:r>
          </a:p>
          <a:p>
            <a:r>
              <a:rPr lang="en-US" sz="3200" dirty="0"/>
              <a:t>The DSE signs and approves the annual progress reports and each three-year State Plan in partnership with the IL Network.</a:t>
            </a:r>
          </a:p>
          <a:p>
            <a:endParaRPr lang="en-US" dirty="0"/>
          </a:p>
        </p:txBody>
      </p:sp>
    </p:spTree>
    <p:extLst>
      <p:ext uri="{BB962C8B-B14F-4D97-AF65-F5344CB8AC3E}">
        <p14:creationId xmlns:p14="http://schemas.microsoft.com/office/powerpoint/2010/main" val="588932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94119-6FC9-43E8-9A6E-8BAEB12453D0}"/>
              </a:ext>
            </a:extLst>
          </p:cNvPr>
          <p:cNvSpPr>
            <a:spLocks noGrp="1"/>
          </p:cNvSpPr>
          <p:nvPr>
            <p:ph type="title"/>
          </p:nvPr>
        </p:nvSpPr>
        <p:spPr>
          <a:solidFill>
            <a:schemeClr val="accent6">
              <a:lumMod val="20000"/>
              <a:lumOff val="80000"/>
            </a:schemeClr>
          </a:solidFill>
        </p:spPr>
        <p:txBody>
          <a:bodyPr/>
          <a:lstStyle/>
          <a:p>
            <a:pPr algn="ctr"/>
            <a:r>
              <a:rPr lang="en-US" dirty="0"/>
              <a:t>DSE Responsibilities</a:t>
            </a:r>
          </a:p>
        </p:txBody>
      </p:sp>
      <p:sp>
        <p:nvSpPr>
          <p:cNvPr id="3" name="Content Placeholder 2">
            <a:extLst>
              <a:ext uri="{FF2B5EF4-FFF2-40B4-BE49-F238E27FC236}">
                <a16:creationId xmlns:a16="http://schemas.microsoft.com/office/drawing/2014/main" id="{27492C4E-3C21-4075-B544-A84EFE39B573}"/>
              </a:ext>
            </a:extLst>
          </p:cNvPr>
          <p:cNvSpPr>
            <a:spLocks noGrp="1"/>
          </p:cNvSpPr>
          <p:nvPr>
            <p:ph idx="1"/>
          </p:nvPr>
        </p:nvSpPr>
        <p:spPr>
          <a:xfrm>
            <a:off x="838200" y="2027583"/>
            <a:ext cx="10515600" cy="4346712"/>
          </a:xfrm>
        </p:spPr>
        <p:txBody>
          <a:bodyPr>
            <a:normAutofit lnSpcReduction="10000"/>
          </a:bodyPr>
          <a:lstStyle/>
          <a:p>
            <a:r>
              <a:rPr lang="en-US" sz="3200" dirty="0"/>
              <a:t>Receive, account for, and disburse funds received for SILC operations as defined in the State Plan</a:t>
            </a:r>
          </a:p>
          <a:p>
            <a:r>
              <a:rPr lang="en-US" sz="3200" dirty="0"/>
              <a:t>Provide administrative support services for the SILC </a:t>
            </a:r>
          </a:p>
          <a:p>
            <a:r>
              <a:rPr lang="en-US" sz="3200" dirty="0"/>
              <a:t>Keep records on behalf of the SILC and ensure compliance with federal funding rules</a:t>
            </a:r>
          </a:p>
          <a:p>
            <a:r>
              <a:rPr lang="en-US" sz="3200" dirty="0"/>
              <a:t>Support autonomy and separation of the SILC from any state agency</a:t>
            </a:r>
          </a:p>
          <a:p>
            <a:r>
              <a:rPr lang="en-US" sz="3200" dirty="0"/>
              <a:t>Retain not more than 5% of SILC funds for administrative expenses related to the above responsibilities</a:t>
            </a:r>
          </a:p>
          <a:p>
            <a:endParaRPr lang="en-US" dirty="0"/>
          </a:p>
          <a:p>
            <a:endParaRPr lang="en-US" dirty="0"/>
          </a:p>
          <a:p>
            <a:endParaRPr lang="en-US" dirty="0"/>
          </a:p>
        </p:txBody>
      </p:sp>
    </p:spTree>
    <p:extLst>
      <p:ext uri="{BB962C8B-B14F-4D97-AF65-F5344CB8AC3E}">
        <p14:creationId xmlns:p14="http://schemas.microsoft.com/office/powerpoint/2010/main" val="175733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BCE4A-2167-4489-BB1F-56ADDBDEEECD}"/>
              </a:ext>
            </a:extLst>
          </p:cNvPr>
          <p:cNvSpPr>
            <a:spLocks noGrp="1"/>
          </p:cNvSpPr>
          <p:nvPr>
            <p:ph type="title"/>
          </p:nvPr>
        </p:nvSpPr>
        <p:spPr>
          <a:solidFill>
            <a:schemeClr val="accent1">
              <a:lumMod val="20000"/>
              <a:lumOff val="80000"/>
            </a:schemeClr>
          </a:solidFill>
        </p:spPr>
        <p:txBody>
          <a:bodyPr/>
          <a:lstStyle/>
          <a:p>
            <a:pPr algn="ctr"/>
            <a:r>
              <a:rPr lang="en-US" dirty="0"/>
              <a:t>Collaboration and Involvement</a:t>
            </a:r>
          </a:p>
        </p:txBody>
      </p:sp>
      <p:sp>
        <p:nvSpPr>
          <p:cNvPr id="3" name="Content Placeholder 2">
            <a:extLst>
              <a:ext uri="{FF2B5EF4-FFF2-40B4-BE49-F238E27FC236}">
                <a16:creationId xmlns:a16="http://schemas.microsoft.com/office/drawing/2014/main" id="{E5E88E02-F10A-4600-A2F6-2D334410897F}"/>
              </a:ext>
            </a:extLst>
          </p:cNvPr>
          <p:cNvSpPr>
            <a:spLocks noGrp="1"/>
          </p:cNvSpPr>
          <p:nvPr>
            <p:ph idx="1"/>
          </p:nvPr>
        </p:nvSpPr>
        <p:spPr>
          <a:xfrm>
            <a:off x="838200" y="2014329"/>
            <a:ext cx="10515600" cy="4162633"/>
          </a:xfrm>
        </p:spPr>
        <p:txBody>
          <a:bodyPr/>
          <a:lstStyle/>
          <a:p>
            <a:r>
              <a:rPr lang="en-US" sz="3200" dirty="0"/>
              <a:t>The SILC’s intentions are to become involved in advocating for legislature that supports independent living efforts across the State.</a:t>
            </a:r>
          </a:p>
          <a:p>
            <a:r>
              <a:rPr lang="en-US" sz="3200" dirty="0"/>
              <a:t>Working together with our community to address the needs of individuals with disabilities is best practice.</a:t>
            </a:r>
          </a:p>
          <a:p>
            <a:pPr marL="0" indent="0">
              <a:buNone/>
            </a:pPr>
            <a:endParaRPr lang="en-US" sz="4000" dirty="0"/>
          </a:p>
          <a:p>
            <a:pPr marL="0" indent="0">
              <a:buNone/>
            </a:pPr>
            <a:r>
              <a:rPr lang="en-US" sz="4000" dirty="0"/>
              <a:t>Join us in our efforts and make your voice heard!</a:t>
            </a:r>
          </a:p>
          <a:p>
            <a:endParaRPr lang="en-US" dirty="0"/>
          </a:p>
        </p:txBody>
      </p:sp>
    </p:spTree>
    <p:extLst>
      <p:ext uri="{BB962C8B-B14F-4D97-AF65-F5344CB8AC3E}">
        <p14:creationId xmlns:p14="http://schemas.microsoft.com/office/powerpoint/2010/main" val="529212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57A2-F9AE-AD23-45B3-3FAE0D46D098}"/>
              </a:ext>
            </a:extLst>
          </p:cNvPr>
          <p:cNvSpPr>
            <a:spLocks noGrp="1"/>
          </p:cNvSpPr>
          <p:nvPr>
            <p:ph type="title"/>
          </p:nvPr>
        </p:nvSpPr>
        <p:spPr>
          <a:solidFill>
            <a:schemeClr val="accent6">
              <a:lumMod val="20000"/>
              <a:lumOff val="80000"/>
            </a:schemeClr>
          </a:solidFill>
        </p:spPr>
        <p:txBody>
          <a:bodyPr/>
          <a:lstStyle/>
          <a:p>
            <a:r>
              <a:rPr lang="en-US" dirty="0"/>
              <a:t>Youth Action Council</a:t>
            </a:r>
          </a:p>
        </p:txBody>
      </p:sp>
      <p:sp>
        <p:nvSpPr>
          <p:cNvPr id="3" name="TextBox 2">
            <a:extLst>
              <a:ext uri="{FF2B5EF4-FFF2-40B4-BE49-F238E27FC236}">
                <a16:creationId xmlns:a16="http://schemas.microsoft.com/office/drawing/2014/main" id="{F9D3556A-2BB6-0432-754B-994F42F4B896}"/>
              </a:ext>
            </a:extLst>
          </p:cNvPr>
          <p:cNvSpPr txBox="1"/>
          <p:nvPr/>
        </p:nvSpPr>
        <p:spPr>
          <a:xfrm>
            <a:off x="838200" y="2164080"/>
            <a:ext cx="10515600" cy="3970318"/>
          </a:xfrm>
          <a:prstGeom prst="rect">
            <a:avLst/>
          </a:prstGeom>
          <a:noFill/>
        </p:spPr>
        <p:txBody>
          <a:bodyPr wrap="square" rtlCol="0">
            <a:spAutoFit/>
          </a:bodyPr>
          <a:lstStyle/>
          <a:p>
            <a:r>
              <a:rPr lang="en-US" sz="2800" dirty="0"/>
              <a:t>The Youth Action Council (YAC) is established by NV SILC to allow Nevada youth with disabilities to create their own set of goals and establish their own leaders in Independent Living.</a:t>
            </a:r>
          </a:p>
          <a:p>
            <a:r>
              <a:rPr lang="en-US" sz="2800" dirty="0"/>
              <a:t>YAC is for ages 10-30 with the idea that after 30, you are ready to bring your ideas and talents to the SILC as a regular Council member.</a:t>
            </a:r>
          </a:p>
          <a:p>
            <a:r>
              <a:rPr lang="en-US" sz="2800" dirty="0"/>
              <a:t>We are currently searching for a Director for the YAC and if you know of anyone who may be interested, anyone who works well with that age range can read more and express their interest by going to </a:t>
            </a:r>
            <a:r>
              <a:rPr lang="en-US" sz="2800" dirty="0">
                <a:hlinkClick r:id="rId2"/>
              </a:rPr>
              <a:t>https://www.nvsilc.com/get-involved/join-the-youth-group/</a:t>
            </a:r>
            <a:endParaRPr lang="en-US" sz="2800" dirty="0"/>
          </a:p>
        </p:txBody>
      </p:sp>
    </p:spTree>
    <p:extLst>
      <p:ext uri="{BB962C8B-B14F-4D97-AF65-F5344CB8AC3E}">
        <p14:creationId xmlns:p14="http://schemas.microsoft.com/office/powerpoint/2010/main" val="2047257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0F88C-BA5B-414B-B6BF-A88671DD6D5C}"/>
              </a:ext>
            </a:extLst>
          </p:cNvPr>
          <p:cNvSpPr>
            <a:spLocks noGrp="1"/>
          </p:cNvSpPr>
          <p:nvPr>
            <p:ph type="title"/>
          </p:nvPr>
        </p:nvSpPr>
        <p:spPr>
          <a:solidFill>
            <a:schemeClr val="accent1">
              <a:lumMod val="20000"/>
              <a:lumOff val="80000"/>
            </a:schemeClr>
          </a:solidFill>
        </p:spPr>
        <p:txBody>
          <a:bodyPr/>
          <a:lstStyle/>
          <a:p>
            <a:pPr algn="ctr"/>
            <a:r>
              <a:rPr lang="en-US" dirty="0"/>
              <a:t>Nevada SILC Mission and Vision</a:t>
            </a:r>
          </a:p>
        </p:txBody>
      </p:sp>
      <p:sp>
        <p:nvSpPr>
          <p:cNvPr id="3" name="Content Placeholder 2">
            <a:extLst>
              <a:ext uri="{FF2B5EF4-FFF2-40B4-BE49-F238E27FC236}">
                <a16:creationId xmlns:a16="http://schemas.microsoft.com/office/drawing/2014/main" id="{8C2BBEA6-E853-4E7C-B901-33AECCDBE3F7}"/>
              </a:ext>
            </a:extLst>
          </p:cNvPr>
          <p:cNvSpPr>
            <a:spLocks noGrp="1"/>
          </p:cNvSpPr>
          <p:nvPr>
            <p:ph sz="half" idx="1"/>
          </p:nvPr>
        </p:nvSpPr>
        <p:spPr/>
        <p:txBody>
          <a:bodyPr/>
          <a:lstStyle/>
          <a:p>
            <a:r>
              <a:rPr lang="en-US" sz="3200" dirty="0"/>
              <a:t>The mission of the Council is to advocate for the development of a network of programs, services and options designed to empower Nevadans with disabilities to live independently in the community.</a:t>
            </a:r>
          </a:p>
          <a:p>
            <a:endParaRPr lang="en-US" dirty="0"/>
          </a:p>
        </p:txBody>
      </p:sp>
      <p:sp>
        <p:nvSpPr>
          <p:cNvPr id="4" name="Content Placeholder 3">
            <a:extLst>
              <a:ext uri="{FF2B5EF4-FFF2-40B4-BE49-F238E27FC236}">
                <a16:creationId xmlns:a16="http://schemas.microsoft.com/office/drawing/2014/main" id="{86B8D529-ABAF-4757-867A-AB60BC7F8506}"/>
              </a:ext>
            </a:extLst>
          </p:cNvPr>
          <p:cNvSpPr>
            <a:spLocks noGrp="1"/>
          </p:cNvSpPr>
          <p:nvPr>
            <p:ph sz="half" idx="2"/>
          </p:nvPr>
        </p:nvSpPr>
        <p:spPr/>
        <p:txBody>
          <a:bodyPr/>
          <a:lstStyle/>
          <a:p>
            <a:r>
              <a:rPr lang="en-US" sz="3200" dirty="0"/>
              <a:t>Our vision is to collaborate to create a community that values respect, equality and self-direction throughout the State.</a:t>
            </a:r>
          </a:p>
          <a:p>
            <a:endParaRPr lang="en-US" dirty="0"/>
          </a:p>
        </p:txBody>
      </p:sp>
    </p:spTree>
    <p:extLst>
      <p:ext uri="{BB962C8B-B14F-4D97-AF65-F5344CB8AC3E}">
        <p14:creationId xmlns:p14="http://schemas.microsoft.com/office/powerpoint/2010/main" val="2879207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C39EAD-003B-4AD3-BC0E-E15C56B12EEF}"/>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SILC Members and SILC Contact Information</a:t>
            </a:r>
          </a:p>
        </p:txBody>
      </p:sp>
      <p:pic>
        <p:nvPicPr>
          <p:cNvPr id="6" name="Content Placeholder 5">
            <a:extLst>
              <a:ext uri="{FF2B5EF4-FFF2-40B4-BE49-F238E27FC236}">
                <a16:creationId xmlns:a16="http://schemas.microsoft.com/office/drawing/2014/main" id="{6A091B03-7652-4C96-933B-575B9A0512BC}"/>
              </a:ext>
              <a:ext uri="{C183D7F6-B498-43B3-948B-1728B52AA6E4}">
                <adec:decorative xmlns:adec="http://schemas.microsoft.com/office/drawing/2017/decorative" val="1"/>
              </a:ext>
            </a:extLst>
          </p:cNvPr>
          <p:cNvPicPr>
            <a:picLocks noGrp="1" noChangeAspect="1"/>
          </p:cNvPicPr>
          <p:nvPr>
            <p:ph sz="half" idx="1"/>
          </p:nvPr>
        </p:nvPicPr>
        <p:blipFill>
          <a:blip r:embed="rId3" cstate="hqprint">
            <a:extLst>
              <a:ext uri="{28A0092B-C50C-407E-A947-70E740481C1C}">
                <a14:useLocalDpi xmlns:a14="http://schemas.microsoft.com/office/drawing/2010/main" val="0"/>
              </a:ext>
            </a:extLst>
          </a:blip>
          <a:stretch>
            <a:fillRect/>
          </a:stretch>
        </p:blipFill>
        <p:spPr>
          <a:xfrm>
            <a:off x="345219" y="257702"/>
            <a:ext cx="5181600" cy="2613006"/>
          </a:xfrm>
        </p:spPr>
      </p:pic>
      <p:sp>
        <p:nvSpPr>
          <p:cNvPr id="7" name="TextBox 6">
            <a:extLst>
              <a:ext uri="{FF2B5EF4-FFF2-40B4-BE49-F238E27FC236}">
                <a16:creationId xmlns:a16="http://schemas.microsoft.com/office/drawing/2014/main" id="{1F1E17D3-743A-4D44-AD92-AA82E7E3479B}"/>
              </a:ext>
            </a:extLst>
          </p:cNvPr>
          <p:cNvSpPr txBox="1"/>
          <p:nvPr/>
        </p:nvSpPr>
        <p:spPr>
          <a:xfrm>
            <a:off x="919700" y="3236045"/>
            <a:ext cx="4929809" cy="21236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https://www.nvsilc.com/</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nvsilc@adsd.nv.gov</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algn="ctr"/>
            <a:r>
              <a:rPr lang="en-US" sz="2400" b="1" dirty="0"/>
              <a:t>Dawn Lyons, Executive Director</a:t>
            </a:r>
          </a:p>
          <a:p>
            <a:pPr algn="ctr"/>
            <a:r>
              <a:rPr lang="en-US" sz="2400" dirty="0">
                <a:hlinkClick r:id="rId6"/>
              </a:rPr>
              <a:t>dlyons@adsd.nv.gov</a:t>
            </a:r>
            <a:endParaRPr lang="en-US" sz="2400" dirty="0"/>
          </a:p>
          <a:p>
            <a:pPr algn="ctr"/>
            <a:r>
              <a:rPr lang="en-US" sz="2800" dirty="0"/>
              <a:t>(702) 757-7990</a:t>
            </a:r>
            <a:endParaRPr lang="en-US" sz="2000" dirty="0"/>
          </a:p>
        </p:txBody>
      </p:sp>
      <p:sp>
        <p:nvSpPr>
          <p:cNvPr id="4" name="Content Placeholder 3">
            <a:extLst>
              <a:ext uri="{FF2B5EF4-FFF2-40B4-BE49-F238E27FC236}">
                <a16:creationId xmlns:a16="http://schemas.microsoft.com/office/drawing/2014/main" id="{03170B90-CF1A-46A1-9247-FAF7DE09DB1F}"/>
              </a:ext>
            </a:extLst>
          </p:cNvPr>
          <p:cNvSpPr>
            <a:spLocks noGrp="1"/>
          </p:cNvSpPr>
          <p:nvPr>
            <p:ph sz="half" idx="2"/>
          </p:nvPr>
        </p:nvSpPr>
        <p:spPr>
          <a:xfrm>
            <a:off x="6172200" y="257702"/>
            <a:ext cx="5181600" cy="6325978"/>
          </a:xfrm>
        </p:spPr>
        <p:txBody>
          <a:bodyPr>
            <a:normAutofit/>
          </a:bodyPr>
          <a:lstStyle/>
          <a:p>
            <a:r>
              <a:rPr lang="en-US" sz="2400" dirty="0"/>
              <a:t>Chair: Julie Weissman-</a:t>
            </a:r>
            <a:r>
              <a:rPr lang="en-US" sz="2400" dirty="0" err="1"/>
              <a:t>Steinbaugh</a:t>
            </a:r>
            <a:endParaRPr lang="en-US" sz="2400" dirty="0"/>
          </a:p>
          <a:p>
            <a:r>
              <a:rPr lang="en-US" sz="2400" dirty="0"/>
              <a:t>Vice Chair:  </a:t>
            </a:r>
            <a:r>
              <a:rPr lang="en-US" sz="2400" dirty="0" err="1"/>
              <a:t>Havander</a:t>
            </a:r>
            <a:r>
              <a:rPr lang="en-US" sz="2400" dirty="0"/>
              <a:t> Davis</a:t>
            </a:r>
          </a:p>
          <a:p>
            <a:r>
              <a:rPr lang="en-US" sz="2400" dirty="0"/>
              <a:t>Treasurer: Ace Patrick</a:t>
            </a:r>
          </a:p>
          <a:p>
            <a:r>
              <a:rPr lang="en-US" sz="2400" dirty="0"/>
              <a:t>Secretary: Sabra McWhirter-Clark</a:t>
            </a:r>
          </a:p>
          <a:p>
            <a:r>
              <a:rPr lang="en-US" sz="2400" dirty="0"/>
              <a:t>Voting Member: Vickie Essner</a:t>
            </a:r>
          </a:p>
          <a:p>
            <a:r>
              <a:rPr lang="en-US" sz="2400" dirty="0"/>
              <a:t>Voting Member: Linda </a:t>
            </a:r>
            <a:r>
              <a:rPr lang="en-US" sz="2400" dirty="0" err="1"/>
              <a:t>Vejvoda</a:t>
            </a:r>
            <a:endParaRPr lang="en-US" sz="2400" dirty="0"/>
          </a:p>
          <a:p>
            <a:r>
              <a:rPr lang="en-US" sz="2400" dirty="0"/>
              <a:t>Voting Member: Peter Whitingham</a:t>
            </a:r>
          </a:p>
          <a:p>
            <a:r>
              <a:rPr lang="en-US" sz="2400" dirty="0"/>
              <a:t>Voting Member: DeeDee </a:t>
            </a:r>
            <a:r>
              <a:rPr lang="en-US" sz="2400" dirty="0" err="1"/>
              <a:t>Foremaster</a:t>
            </a:r>
            <a:endParaRPr lang="en-US" sz="2400" dirty="0"/>
          </a:p>
          <a:p>
            <a:r>
              <a:rPr lang="en-US" sz="2400" dirty="0"/>
              <a:t>CIL Rep: Mary </a:t>
            </a:r>
            <a:r>
              <a:rPr lang="en-US" sz="2400" dirty="0" err="1"/>
              <a:t>Evilsizer</a:t>
            </a:r>
            <a:endParaRPr lang="en-US" sz="2400" dirty="0"/>
          </a:p>
          <a:p>
            <a:r>
              <a:rPr lang="en-US" sz="2400" dirty="0"/>
              <a:t>Dept. of Ed. Rep: Jennifer Kane</a:t>
            </a:r>
          </a:p>
          <a:p>
            <a:r>
              <a:rPr lang="en-US" sz="2400" dirty="0"/>
              <a:t>Deaf Commission Rep: </a:t>
            </a:r>
            <a:r>
              <a:rPr lang="en-US" sz="2400" dirty="0" err="1"/>
              <a:t>Obioma</a:t>
            </a:r>
            <a:r>
              <a:rPr lang="en-US" sz="2400" dirty="0"/>
              <a:t> Officer</a:t>
            </a:r>
          </a:p>
          <a:p>
            <a:r>
              <a:rPr lang="en-US" sz="2400" dirty="0"/>
              <a:t>DSE Rep: Cheyenne Pasquale</a:t>
            </a:r>
          </a:p>
        </p:txBody>
      </p:sp>
    </p:spTree>
    <p:extLst>
      <p:ext uri="{BB962C8B-B14F-4D97-AF65-F5344CB8AC3E}">
        <p14:creationId xmlns:p14="http://schemas.microsoft.com/office/powerpoint/2010/main" val="3667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59269-E4F0-406F-901B-8A6A093022D7}"/>
              </a:ext>
            </a:extLst>
          </p:cNvPr>
          <p:cNvSpPr>
            <a:spLocks noGrp="1"/>
          </p:cNvSpPr>
          <p:nvPr>
            <p:ph type="title"/>
          </p:nvPr>
        </p:nvSpPr>
        <p:spPr>
          <a:solidFill>
            <a:schemeClr val="accent6">
              <a:lumMod val="20000"/>
              <a:lumOff val="80000"/>
            </a:schemeClr>
          </a:solidFill>
        </p:spPr>
        <p:txBody>
          <a:bodyPr/>
          <a:lstStyle/>
          <a:p>
            <a:pPr algn="ctr"/>
            <a:r>
              <a:rPr lang="en-US" dirty="0"/>
              <a:t>Federal Mandate</a:t>
            </a:r>
          </a:p>
        </p:txBody>
      </p:sp>
      <p:sp>
        <p:nvSpPr>
          <p:cNvPr id="3" name="Content Placeholder 2">
            <a:extLst>
              <a:ext uri="{FF2B5EF4-FFF2-40B4-BE49-F238E27FC236}">
                <a16:creationId xmlns:a16="http://schemas.microsoft.com/office/drawing/2014/main" id="{7CF72BE9-7D13-405B-8647-9CF3B18C7B31}"/>
              </a:ext>
            </a:extLst>
          </p:cNvPr>
          <p:cNvSpPr>
            <a:spLocks noGrp="1"/>
          </p:cNvSpPr>
          <p:nvPr>
            <p:ph idx="1"/>
          </p:nvPr>
        </p:nvSpPr>
        <p:spPr/>
        <p:txBody>
          <a:bodyPr/>
          <a:lstStyle/>
          <a:p>
            <a:r>
              <a:rPr lang="en-US" dirty="0"/>
              <a:t>The SILC’s purpose is to promote the philosophy of independent living, including a philosophy of consumer control, peer support, self-help, self-determination, equal access and individual and system advocacy in order to maximize the leadership, empowerment, independence, and productivity of individuals with disabilities, and the integration and full inclusion of individuals with disabilities into the mainstream of society.</a:t>
            </a:r>
          </a:p>
          <a:p>
            <a:r>
              <a:rPr lang="en-US" dirty="0"/>
              <a:t>The Council is funded through Title VII, Part B of the Rehab Act as Amended after the Workforce Innovation and Opportunity Act was implemented in 2014.</a:t>
            </a:r>
          </a:p>
          <a:p>
            <a:endParaRPr lang="en-US" dirty="0"/>
          </a:p>
        </p:txBody>
      </p:sp>
    </p:spTree>
    <p:extLst>
      <p:ext uri="{BB962C8B-B14F-4D97-AF65-F5344CB8AC3E}">
        <p14:creationId xmlns:p14="http://schemas.microsoft.com/office/powerpoint/2010/main" val="52796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5D00B-05B4-49A2-8805-C8CEFE1C138B}"/>
              </a:ext>
            </a:extLst>
          </p:cNvPr>
          <p:cNvSpPr>
            <a:spLocks noGrp="1"/>
          </p:cNvSpPr>
          <p:nvPr>
            <p:ph type="title"/>
          </p:nvPr>
        </p:nvSpPr>
        <p:spPr>
          <a:solidFill>
            <a:schemeClr val="accent1">
              <a:lumMod val="20000"/>
              <a:lumOff val="80000"/>
            </a:schemeClr>
          </a:solidFill>
        </p:spPr>
        <p:txBody>
          <a:bodyPr>
            <a:normAutofit/>
          </a:bodyPr>
          <a:lstStyle/>
          <a:p>
            <a:r>
              <a:rPr lang="en-US" sz="3600" dirty="0"/>
              <a:t>Membership:</a:t>
            </a:r>
            <a:r>
              <a:rPr lang="en-US" sz="3600" i="1" dirty="0"/>
              <a:t> Majority </a:t>
            </a:r>
            <a:r>
              <a:rPr lang="en-US" sz="3600" dirty="0"/>
              <a:t>are individuals with disabilities</a:t>
            </a:r>
          </a:p>
        </p:txBody>
      </p:sp>
      <p:sp>
        <p:nvSpPr>
          <p:cNvPr id="3" name="Content Placeholder 2">
            <a:extLst>
              <a:ext uri="{FF2B5EF4-FFF2-40B4-BE49-F238E27FC236}">
                <a16:creationId xmlns:a16="http://schemas.microsoft.com/office/drawing/2014/main" id="{D6E1DD4F-B696-468C-BEC6-2B985E1A87CD}"/>
              </a:ext>
            </a:extLst>
          </p:cNvPr>
          <p:cNvSpPr>
            <a:spLocks noGrp="1"/>
          </p:cNvSpPr>
          <p:nvPr>
            <p:ph idx="1"/>
          </p:nvPr>
        </p:nvSpPr>
        <p:spPr/>
        <p:txBody>
          <a:bodyPr/>
          <a:lstStyle/>
          <a:p>
            <a:r>
              <a:rPr lang="en-US" sz="3600" dirty="0"/>
              <a:t>Federal rules state the SILC membership must be comprised of a majority of individuals with disabilities</a:t>
            </a:r>
          </a:p>
          <a:p>
            <a:r>
              <a:rPr lang="en-US" sz="3600" dirty="0"/>
              <a:t>This requirement ensures that the trajectory of the Independent Living movement in each state is geared by the population most affected, a key factor in self-determination.</a:t>
            </a:r>
          </a:p>
          <a:p>
            <a:r>
              <a:rPr lang="en-US" sz="3600" dirty="0"/>
              <a:t>“Nothing about us without us”</a:t>
            </a:r>
          </a:p>
          <a:p>
            <a:pPr marL="0" indent="0">
              <a:buNone/>
            </a:pPr>
            <a:endParaRPr lang="en-US" dirty="0"/>
          </a:p>
        </p:txBody>
      </p:sp>
    </p:spTree>
    <p:extLst>
      <p:ext uri="{BB962C8B-B14F-4D97-AF65-F5344CB8AC3E}">
        <p14:creationId xmlns:p14="http://schemas.microsoft.com/office/powerpoint/2010/main" val="2622459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9DB7-2B60-416C-9168-471BA55C4A47}"/>
              </a:ext>
            </a:extLst>
          </p:cNvPr>
          <p:cNvSpPr>
            <a:spLocks noGrp="1"/>
          </p:cNvSpPr>
          <p:nvPr>
            <p:ph type="title"/>
          </p:nvPr>
        </p:nvSpPr>
        <p:spPr>
          <a:solidFill>
            <a:schemeClr val="accent6">
              <a:lumMod val="20000"/>
              <a:lumOff val="80000"/>
            </a:schemeClr>
          </a:solidFill>
        </p:spPr>
        <p:txBody>
          <a:bodyPr/>
          <a:lstStyle/>
          <a:p>
            <a:pPr algn="ctr"/>
            <a:r>
              <a:rPr lang="en-US" dirty="0"/>
              <a:t>NV SILC Goals</a:t>
            </a:r>
          </a:p>
        </p:txBody>
      </p:sp>
      <p:sp>
        <p:nvSpPr>
          <p:cNvPr id="3" name="Content Placeholder 2">
            <a:extLst>
              <a:ext uri="{FF2B5EF4-FFF2-40B4-BE49-F238E27FC236}">
                <a16:creationId xmlns:a16="http://schemas.microsoft.com/office/drawing/2014/main" id="{0BB9BDAE-2A11-4253-A31F-8FEF45581199}"/>
              </a:ext>
            </a:extLst>
          </p:cNvPr>
          <p:cNvSpPr>
            <a:spLocks noGrp="1"/>
          </p:cNvSpPr>
          <p:nvPr>
            <p:ph idx="1"/>
          </p:nvPr>
        </p:nvSpPr>
        <p:spPr>
          <a:xfrm>
            <a:off x="838200" y="2199861"/>
            <a:ext cx="10515600" cy="3977102"/>
          </a:xfrm>
        </p:spPr>
        <p:txBody>
          <a:bodyPr/>
          <a:lstStyle/>
          <a:p>
            <a:r>
              <a:rPr lang="en-US" sz="3600" dirty="0"/>
              <a:t>Goal 1: Improve Access to Independent Living Supports and Services.</a:t>
            </a:r>
          </a:p>
          <a:p>
            <a:r>
              <a:rPr lang="en-US" sz="3600" dirty="0"/>
              <a:t>Goal 2: Improve Awareness of Independent Living Network and Philosophy.</a:t>
            </a:r>
          </a:p>
          <a:p>
            <a:r>
              <a:rPr lang="en-US" sz="3600" dirty="0"/>
              <a:t>Goal 3: Improve the Effectiveness and Efficiency of the Independent Living Network.</a:t>
            </a:r>
          </a:p>
          <a:p>
            <a:pPr marL="0" indent="0">
              <a:buNone/>
            </a:pPr>
            <a:endParaRPr lang="en-US" dirty="0"/>
          </a:p>
        </p:txBody>
      </p:sp>
    </p:spTree>
    <p:extLst>
      <p:ext uri="{BB962C8B-B14F-4D97-AF65-F5344CB8AC3E}">
        <p14:creationId xmlns:p14="http://schemas.microsoft.com/office/powerpoint/2010/main" val="444064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A2FC0-4232-4691-899E-93BC967F044D}"/>
              </a:ext>
            </a:extLst>
          </p:cNvPr>
          <p:cNvSpPr>
            <a:spLocks noGrp="1"/>
          </p:cNvSpPr>
          <p:nvPr>
            <p:ph type="title"/>
          </p:nvPr>
        </p:nvSpPr>
        <p:spPr>
          <a:solidFill>
            <a:schemeClr val="accent1">
              <a:lumMod val="20000"/>
              <a:lumOff val="80000"/>
            </a:schemeClr>
          </a:solidFill>
        </p:spPr>
        <p:txBody>
          <a:bodyPr/>
          <a:lstStyle/>
          <a:p>
            <a:pPr algn="ctr"/>
            <a:r>
              <a:rPr lang="en-US" dirty="0"/>
              <a:t>The Independent Living Philosophy</a:t>
            </a:r>
          </a:p>
        </p:txBody>
      </p:sp>
      <p:sp>
        <p:nvSpPr>
          <p:cNvPr id="3" name="Content Placeholder 2">
            <a:extLst>
              <a:ext uri="{FF2B5EF4-FFF2-40B4-BE49-F238E27FC236}">
                <a16:creationId xmlns:a16="http://schemas.microsoft.com/office/drawing/2014/main" id="{071A179F-F093-4020-A8AA-F872A2380A04}"/>
              </a:ext>
            </a:extLst>
          </p:cNvPr>
          <p:cNvSpPr>
            <a:spLocks noGrp="1"/>
          </p:cNvSpPr>
          <p:nvPr>
            <p:ph idx="1"/>
          </p:nvPr>
        </p:nvSpPr>
        <p:spPr>
          <a:xfrm>
            <a:off x="838200" y="2729948"/>
            <a:ext cx="10515600" cy="3447014"/>
          </a:xfrm>
        </p:spPr>
        <p:txBody>
          <a:bodyPr/>
          <a:lstStyle/>
          <a:p>
            <a:r>
              <a:rPr lang="en-US" sz="3600" dirty="0"/>
              <a:t>The Independent Living philosophy says that every person, regardless of disability, has the potential and the right to exercise individual self-determination.</a:t>
            </a:r>
          </a:p>
          <a:p>
            <a:pPr marL="0" indent="0">
              <a:buNone/>
            </a:pPr>
            <a:endParaRPr lang="en-US" dirty="0"/>
          </a:p>
        </p:txBody>
      </p:sp>
    </p:spTree>
    <p:extLst>
      <p:ext uri="{BB962C8B-B14F-4D97-AF65-F5344CB8AC3E}">
        <p14:creationId xmlns:p14="http://schemas.microsoft.com/office/powerpoint/2010/main" val="394412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66138-D880-4ABF-9065-192BEEFE9CA1}"/>
              </a:ext>
            </a:extLst>
          </p:cNvPr>
          <p:cNvSpPr>
            <a:spLocks noGrp="1"/>
          </p:cNvSpPr>
          <p:nvPr>
            <p:ph type="title"/>
          </p:nvPr>
        </p:nvSpPr>
        <p:spPr>
          <a:solidFill>
            <a:schemeClr val="accent6">
              <a:lumMod val="20000"/>
              <a:lumOff val="80000"/>
            </a:schemeClr>
          </a:solidFill>
        </p:spPr>
        <p:txBody>
          <a:bodyPr/>
          <a:lstStyle/>
          <a:p>
            <a:pPr algn="ctr"/>
            <a:r>
              <a:rPr lang="en-US" dirty="0"/>
              <a:t>What is Self-Determination?</a:t>
            </a:r>
          </a:p>
        </p:txBody>
      </p:sp>
      <p:sp>
        <p:nvSpPr>
          <p:cNvPr id="3" name="Content Placeholder 2">
            <a:extLst>
              <a:ext uri="{FF2B5EF4-FFF2-40B4-BE49-F238E27FC236}">
                <a16:creationId xmlns:a16="http://schemas.microsoft.com/office/drawing/2014/main" id="{B7F63DFE-F165-4975-B169-B7280103ECB1}"/>
              </a:ext>
            </a:extLst>
          </p:cNvPr>
          <p:cNvSpPr>
            <a:spLocks noGrp="1"/>
          </p:cNvSpPr>
          <p:nvPr>
            <p:ph idx="1"/>
          </p:nvPr>
        </p:nvSpPr>
        <p:spPr>
          <a:xfrm>
            <a:off x="838200" y="2358887"/>
            <a:ext cx="10515600" cy="3818076"/>
          </a:xfrm>
        </p:spPr>
        <p:txBody>
          <a:bodyPr/>
          <a:lstStyle/>
          <a:p>
            <a:r>
              <a:rPr lang="en-US" sz="3600" dirty="0"/>
              <a:t>Self Determination refers to a characteristic of a person that leads them to make choices and decisions based on their own preferences and interests, to monitor and regulate their own actions and to be goal-oriented and self-directing.</a:t>
            </a:r>
          </a:p>
          <a:p>
            <a:pPr marL="0" indent="0">
              <a:buNone/>
            </a:pPr>
            <a:endParaRPr lang="en-US" dirty="0"/>
          </a:p>
        </p:txBody>
      </p:sp>
    </p:spTree>
    <p:extLst>
      <p:ext uri="{BB962C8B-B14F-4D97-AF65-F5344CB8AC3E}">
        <p14:creationId xmlns:p14="http://schemas.microsoft.com/office/powerpoint/2010/main" val="4029995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7567-30A7-4530-A52E-0FA40F092CEC}"/>
              </a:ext>
            </a:extLst>
          </p:cNvPr>
          <p:cNvSpPr>
            <a:spLocks noGrp="1"/>
          </p:cNvSpPr>
          <p:nvPr>
            <p:ph type="title"/>
          </p:nvPr>
        </p:nvSpPr>
        <p:spPr/>
        <p:txBody>
          <a:bodyPr>
            <a:normAutofit/>
          </a:bodyPr>
          <a:lstStyle/>
          <a:p>
            <a:pPr algn="ctr"/>
            <a:r>
              <a:rPr lang="en-US" sz="4000" dirty="0"/>
              <a:t>Independent Living Services and the IL Network</a:t>
            </a:r>
          </a:p>
        </p:txBody>
      </p:sp>
      <p:pic>
        <p:nvPicPr>
          <p:cNvPr id="4" name="Picture 3" descr="A yellow round target with an arrow sticking in the middle.">
            <a:extLst>
              <a:ext uri="{FF2B5EF4-FFF2-40B4-BE49-F238E27FC236}">
                <a16:creationId xmlns:a16="http://schemas.microsoft.com/office/drawing/2014/main" id="{7C0F1573-D7DD-401A-AAF5-CDD2CFA6ADE9}"/>
              </a:ext>
            </a:extLst>
          </p:cNvPr>
          <p:cNvPicPr>
            <a:picLocks noChangeAspect="1"/>
          </p:cNvPicPr>
          <p:nvPr/>
        </p:nvPicPr>
        <p:blipFill>
          <a:blip r:embed="rId2"/>
          <a:stretch>
            <a:fillRect/>
          </a:stretch>
        </p:blipFill>
        <p:spPr>
          <a:xfrm>
            <a:off x="1258957" y="1596886"/>
            <a:ext cx="1709530" cy="1709530"/>
          </a:xfrm>
          <a:prstGeom prst="rect">
            <a:avLst/>
          </a:prstGeom>
        </p:spPr>
      </p:pic>
      <p:sp>
        <p:nvSpPr>
          <p:cNvPr id="3" name="Content Placeholder 2">
            <a:extLst>
              <a:ext uri="{FF2B5EF4-FFF2-40B4-BE49-F238E27FC236}">
                <a16:creationId xmlns:a16="http://schemas.microsoft.com/office/drawing/2014/main" id="{A28D2225-9911-4E18-95E0-3EB4884CC4C9}"/>
              </a:ext>
            </a:extLst>
          </p:cNvPr>
          <p:cNvSpPr>
            <a:spLocks noGrp="1"/>
          </p:cNvSpPr>
          <p:nvPr>
            <p:ph idx="1"/>
          </p:nvPr>
        </p:nvSpPr>
        <p:spPr>
          <a:xfrm>
            <a:off x="838200" y="2451651"/>
            <a:ext cx="10515600" cy="3725311"/>
          </a:xfrm>
        </p:spPr>
        <p:txBody>
          <a:bodyPr/>
          <a:lstStyle/>
          <a:p>
            <a:endParaRPr lang="en-US" dirty="0"/>
          </a:p>
          <a:p>
            <a:endParaRPr lang="en-US" dirty="0"/>
          </a:p>
          <a:p>
            <a:endParaRPr lang="en-US" dirty="0"/>
          </a:p>
          <a:p>
            <a:r>
              <a:rPr lang="en-US" sz="3600" dirty="0"/>
              <a:t>Every Independent Living Service Provider should begin with establishing an individual’s independent living goals.</a:t>
            </a:r>
          </a:p>
          <a:p>
            <a:endParaRPr lang="en-US" dirty="0"/>
          </a:p>
        </p:txBody>
      </p:sp>
    </p:spTree>
    <p:extLst>
      <p:ext uri="{BB962C8B-B14F-4D97-AF65-F5344CB8AC3E}">
        <p14:creationId xmlns:p14="http://schemas.microsoft.com/office/powerpoint/2010/main" val="1159691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C390A-C467-4A6A-9908-159263F68A35}"/>
              </a:ext>
            </a:extLst>
          </p:cNvPr>
          <p:cNvSpPr>
            <a:spLocks noGrp="1"/>
          </p:cNvSpPr>
          <p:nvPr>
            <p:ph type="title"/>
          </p:nvPr>
        </p:nvSpPr>
        <p:spPr/>
        <p:txBody>
          <a:bodyPr>
            <a:normAutofit/>
          </a:bodyPr>
          <a:lstStyle/>
          <a:p>
            <a:r>
              <a:rPr lang="en-US" sz="3600" dirty="0"/>
              <a:t>IL Services and the IL Network</a:t>
            </a:r>
          </a:p>
        </p:txBody>
      </p:sp>
      <p:pic>
        <p:nvPicPr>
          <p:cNvPr id="7" name="Picture 6" descr="A green location marker">
            <a:extLst>
              <a:ext uri="{FF2B5EF4-FFF2-40B4-BE49-F238E27FC236}">
                <a16:creationId xmlns:a16="http://schemas.microsoft.com/office/drawing/2014/main" id="{B04B5FE4-262A-477E-9935-DEB112E5AB85}"/>
              </a:ext>
            </a:extLst>
          </p:cNvPr>
          <p:cNvPicPr>
            <a:picLocks noChangeAspect="1"/>
          </p:cNvPicPr>
          <p:nvPr/>
        </p:nvPicPr>
        <p:blipFill>
          <a:blip r:embed="rId2"/>
          <a:stretch>
            <a:fillRect/>
          </a:stretch>
        </p:blipFill>
        <p:spPr>
          <a:xfrm>
            <a:off x="838200" y="2081532"/>
            <a:ext cx="804742" cy="804742"/>
          </a:xfrm>
          <a:prstGeom prst="rect">
            <a:avLst/>
          </a:prstGeom>
        </p:spPr>
      </p:pic>
      <p:pic>
        <p:nvPicPr>
          <p:cNvPr id="8" name="Picture 7" descr="Orange shapes of a computer and smart phone.">
            <a:extLst>
              <a:ext uri="{FF2B5EF4-FFF2-40B4-BE49-F238E27FC236}">
                <a16:creationId xmlns:a16="http://schemas.microsoft.com/office/drawing/2014/main" id="{D1F5D285-B742-46FD-B87A-CCE011553CF5}"/>
              </a:ext>
            </a:extLst>
          </p:cNvPr>
          <p:cNvPicPr>
            <a:picLocks noChangeAspect="1"/>
          </p:cNvPicPr>
          <p:nvPr/>
        </p:nvPicPr>
        <p:blipFill>
          <a:blip r:embed="rId3"/>
          <a:stretch>
            <a:fillRect/>
          </a:stretch>
        </p:blipFill>
        <p:spPr>
          <a:xfrm>
            <a:off x="933654" y="3240062"/>
            <a:ext cx="804742" cy="804742"/>
          </a:xfrm>
          <a:prstGeom prst="rect">
            <a:avLst/>
          </a:prstGeom>
        </p:spPr>
      </p:pic>
      <p:pic>
        <p:nvPicPr>
          <p:cNvPr id="9" name="Picture 8" descr="An aqua series of circles connected together with the shape of people inside.">
            <a:extLst>
              <a:ext uri="{FF2B5EF4-FFF2-40B4-BE49-F238E27FC236}">
                <a16:creationId xmlns:a16="http://schemas.microsoft.com/office/drawing/2014/main" id="{E8D62693-8646-4FDB-81F6-6E3D79D51F2C}"/>
              </a:ext>
            </a:extLst>
          </p:cNvPr>
          <p:cNvPicPr>
            <a:picLocks noChangeAspect="1"/>
          </p:cNvPicPr>
          <p:nvPr/>
        </p:nvPicPr>
        <p:blipFill>
          <a:blip r:embed="rId4"/>
          <a:stretch>
            <a:fillRect/>
          </a:stretch>
        </p:blipFill>
        <p:spPr>
          <a:xfrm>
            <a:off x="801713" y="4582837"/>
            <a:ext cx="804742" cy="804742"/>
          </a:xfrm>
          <a:prstGeom prst="rect">
            <a:avLst/>
          </a:prstGeom>
        </p:spPr>
      </p:pic>
      <p:sp>
        <p:nvSpPr>
          <p:cNvPr id="3" name="Content Placeholder 2">
            <a:extLst>
              <a:ext uri="{FF2B5EF4-FFF2-40B4-BE49-F238E27FC236}">
                <a16:creationId xmlns:a16="http://schemas.microsoft.com/office/drawing/2014/main" id="{7D6E7410-E84C-4B6A-AF0F-F7599F495F23}"/>
              </a:ext>
            </a:extLst>
          </p:cNvPr>
          <p:cNvSpPr>
            <a:spLocks noGrp="1"/>
          </p:cNvSpPr>
          <p:nvPr>
            <p:ph idx="1"/>
          </p:nvPr>
        </p:nvSpPr>
        <p:spPr>
          <a:xfrm>
            <a:off x="2374710" y="1825625"/>
            <a:ext cx="8979089" cy="4351338"/>
          </a:xfrm>
        </p:spPr>
        <p:txBody>
          <a:bodyPr/>
          <a:lstStyle/>
          <a:p>
            <a:pPr>
              <a:lnSpc>
                <a:spcPct val="200000"/>
              </a:lnSpc>
            </a:pPr>
            <a:r>
              <a:rPr lang="en-US" sz="3600" dirty="0"/>
              <a:t>IL Centers</a:t>
            </a:r>
          </a:p>
          <a:p>
            <a:pPr>
              <a:lnSpc>
                <a:spcPct val="200000"/>
              </a:lnSpc>
            </a:pPr>
            <a:r>
              <a:rPr lang="en-US" sz="3600" dirty="0"/>
              <a:t>State AT/IL Program</a:t>
            </a:r>
          </a:p>
          <a:p>
            <a:pPr>
              <a:lnSpc>
                <a:spcPct val="200000"/>
              </a:lnSpc>
            </a:pPr>
            <a:r>
              <a:rPr lang="en-US" sz="3600" dirty="0"/>
              <a:t>Other Network Partners</a:t>
            </a:r>
          </a:p>
          <a:p>
            <a:pPr marL="0" indent="0">
              <a:buNone/>
            </a:pPr>
            <a:endParaRPr lang="en-US" dirty="0"/>
          </a:p>
        </p:txBody>
      </p:sp>
    </p:spTree>
    <p:extLst>
      <p:ext uri="{BB962C8B-B14F-4D97-AF65-F5344CB8AC3E}">
        <p14:creationId xmlns:p14="http://schemas.microsoft.com/office/powerpoint/2010/main" val="2005397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1308</Words>
  <Application>Microsoft Office PowerPoint</Application>
  <PresentationFormat>Widescreen</PresentationFormat>
  <Paragraphs>94</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Who we are and what we do…</vt:lpstr>
      <vt:lpstr>Nevada SILC Mission and Vision</vt:lpstr>
      <vt:lpstr>Federal Mandate</vt:lpstr>
      <vt:lpstr>Membership: Majority are individuals with disabilities</vt:lpstr>
      <vt:lpstr>NV SILC Goals</vt:lpstr>
      <vt:lpstr>The Independent Living Philosophy</vt:lpstr>
      <vt:lpstr>What is Self-Determination?</vt:lpstr>
      <vt:lpstr>Independent Living Services and the IL Network</vt:lpstr>
      <vt:lpstr>IL Services and the IL Network</vt:lpstr>
      <vt:lpstr>The IL Network is the SILC and State Centers for Independent Living as defined by the Administration for Community Living, or ACL. </vt:lpstr>
      <vt:lpstr>Centers for Independent Living: The five core services</vt:lpstr>
      <vt:lpstr>Nevada Centers for Independent Living:</vt:lpstr>
      <vt:lpstr>Rural Center for Independent Living</vt:lpstr>
      <vt:lpstr>State AT/IL Program</vt:lpstr>
      <vt:lpstr>State AT/IL Program cont..</vt:lpstr>
      <vt:lpstr>The Designated State Entity (DSE)</vt:lpstr>
      <vt:lpstr>DSE Responsibilities</vt:lpstr>
      <vt:lpstr>Collaboration and Involvement</vt:lpstr>
      <vt:lpstr>Youth Action Council</vt:lpstr>
      <vt:lpstr>SILC Members and SILC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SIILC PowerPoint Presentation</dc:title>
  <dc:creator>Dawn Lyons</dc:creator>
  <cp:lastModifiedBy>Dawn Lyons</cp:lastModifiedBy>
  <cp:revision>17</cp:revision>
  <dcterms:created xsi:type="dcterms:W3CDTF">2020-11-10T19:15:55Z</dcterms:created>
  <dcterms:modified xsi:type="dcterms:W3CDTF">2024-03-25T20:21:30Z</dcterms:modified>
</cp:coreProperties>
</file>