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handoutMasterIdLst>
    <p:handoutMasterId r:id="rId42"/>
  </p:handoutMasterIdLst>
  <p:sldIdLst>
    <p:sldId id="256" r:id="rId5"/>
    <p:sldId id="280" r:id="rId6"/>
    <p:sldId id="281" r:id="rId7"/>
    <p:sldId id="282" r:id="rId8"/>
    <p:sldId id="283" r:id="rId9"/>
    <p:sldId id="284" r:id="rId10"/>
    <p:sldId id="285" r:id="rId11"/>
    <p:sldId id="497"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498" r:id="rId26"/>
    <p:sldId id="499" r:id="rId27"/>
    <p:sldId id="500" r:id="rId28"/>
    <p:sldId id="501" r:id="rId29"/>
    <p:sldId id="502" r:id="rId30"/>
    <p:sldId id="503" r:id="rId31"/>
    <p:sldId id="504" r:id="rId32"/>
    <p:sldId id="505" r:id="rId33"/>
    <p:sldId id="286" r:id="rId34"/>
    <p:sldId id="287" r:id="rId35"/>
    <p:sldId id="477" r:id="rId36"/>
    <p:sldId id="495" r:id="rId37"/>
    <p:sldId id="496" r:id="rId38"/>
    <p:sldId id="387" r:id="rId39"/>
    <p:sldId id="373"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0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n, Amanda" initials="" lastIdx="10" clrIdx="0"/>
  <p:cmAuthor id="2" name="Klein, Kelly" initials="" lastIdx="5" clrIdx="1"/>
  <p:cmAuthor id="3" name="Nir, Lauren" initials="" lastIdx="6" clrIdx="2"/>
  <p:cmAuthor id="4" name="Maynard, Laura" initials="" lastIdx="22" clrIdx="3"/>
  <p:cmAuthor id="5" name="Chang, Rebecca" initials="" lastIdx="8" clrIdx="7"/>
  <p:cmAuthor id="6" name="Heller, Victoria" initials="" lastIdx="2" clrIdx="8"/>
  <p:cmAuthor id="7" name="Jaycee Jones" initials="" lastIdx="1" clrIdx="9"/>
  <p:cmAuthor id="8" name="Chang, Rebecca" initials="RC" lastIdx="9" clrIdx="10">
    <p:extLst>
      <p:ext uri="{19B8F6BF-5375-455C-9EA6-DF929625EA0E}">
        <p15:presenceInfo xmlns:p15="http://schemas.microsoft.com/office/powerpoint/2012/main" userId="Chang, Rebecca" providerId="None"/>
      </p:ext>
    </p:extLst>
  </p:cmAuthor>
  <p:cmAuthor id="9" name="Maynard, Laura" initials="ML" lastIdx="6" clrIdx="11">
    <p:extLst>
      <p:ext uri="{19B8F6BF-5375-455C-9EA6-DF929625EA0E}">
        <p15:presenceInfo xmlns:p15="http://schemas.microsoft.com/office/powerpoint/2012/main" userId="S-1-5-21-602162358-1897051121-1417001333-22149" providerId="AD"/>
      </p:ext>
    </p:extLst>
  </p:cmAuthor>
  <p:cmAuthor id="10" name="Nur, Alana" initials="NA" lastIdx="5" clrIdx="12">
    <p:extLst>
      <p:ext uri="{19B8F6BF-5375-455C-9EA6-DF929625EA0E}">
        <p15:presenceInfo xmlns:p15="http://schemas.microsoft.com/office/powerpoint/2012/main" userId="Nur, Alana" providerId="None"/>
      </p:ext>
    </p:extLst>
  </p:cmAuthor>
  <p:cmAuthor id="11" name="Caldwell, Diana" initials="CD" lastIdx="6" clrIdx="13">
    <p:extLst>
      <p:ext uri="{19B8F6BF-5375-455C-9EA6-DF929625EA0E}">
        <p15:presenceInfo xmlns:p15="http://schemas.microsoft.com/office/powerpoint/2012/main" userId="S-1-5-21-602162358-1897051121-1417001333-21167" providerId="AD"/>
      </p:ext>
    </p:extLst>
  </p:cmAuthor>
  <p:cmAuthor id="12" name="Boonchaisri, Natalie" initials="BN" lastIdx="7" clrIdx="14">
    <p:extLst>
      <p:ext uri="{19B8F6BF-5375-455C-9EA6-DF929625EA0E}">
        <p15:presenceInfo xmlns:p15="http://schemas.microsoft.com/office/powerpoint/2012/main" userId="S-1-5-21-602162358-1897051121-1417001333-22910" providerId="AD"/>
      </p:ext>
    </p:extLst>
  </p:cmAuthor>
  <p:cmAuthor id="13" name="Julie De Jean" initials="JDJ" lastIdx="1" clrIdx="15">
    <p:extLst>
      <p:ext uri="{19B8F6BF-5375-455C-9EA6-DF929625EA0E}">
        <p15:presenceInfo xmlns:p15="http://schemas.microsoft.com/office/powerpoint/2012/main" userId="S::jdejean@thewholeperson.org::d9fc8aa6-672d-4579-8f72-a24e1ae01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001"/>
    <a:srgbClr val="084A9C"/>
    <a:srgbClr val="1F497D"/>
    <a:srgbClr val="39C6F4"/>
    <a:srgbClr val="D3E6FD"/>
    <a:srgbClr val="000000"/>
    <a:srgbClr val="B9B9B9"/>
    <a:srgbClr val="9BBB59"/>
    <a:srgbClr val="477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49" autoAdjust="0"/>
  </p:normalViewPr>
  <p:slideViewPr>
    <p:cSldViewPr>
      <p:cViewPr varScale="1">
        <p:scale>
          <a:sx n="50" d="100"/>
          <a:sy n="50" d="100"/>
        </p:scale>
        <p:origin x="32" y="104"/>
      </p:cViewPr>
      <p:guideLst>
        <p:guide orient="horz" pos="307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48"/>
    </p:cViewPr>
  </p:sorterViewPr>
  <p:notesViewPr>
    <p:cSldViewPr>
      <p:cViewPr varScale="1">
        <p:scale>
          <a:sx n="57" d="100"/>
          <a:sy n="57" d="100"/>
        </p:scale>
        <p:origin x="19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7D5C6B0-1E60-49FF-A560-052FE473AC44}" type="datetimeFigureOut">
              <a:rPr lang="en-US"/>
              <a:pPr>
                <a:defRPr/>
              </a:pPr>
              <a:t>2/8/2022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A631A98-7A27-4CD8-860A-CBBD494C8421}"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DF30D1C-49CC-4568-9586-0D3CB4CA5A23}" type="datetimeFigureOut">
              <a:rPr lang="en-US"/>
              <a:pPr>
                <a:defRPr/>
              </a:pPr>
              <a:t>2/8/2022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3A4208-EF67-4908-8518-8931CA7D1AA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b9fca4303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8" name="Google Shape;118;g10b9fca430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19c843fa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4" name="Google Shape;124;gd19c843f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b9fca430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b9fca4303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1" name="Google Shape;131;g10b9fca4303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b9fca430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b9fca4303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4" name="Google Shape;144;g10b9fca4303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3A4208-EF67-4908-8518-8931CA7D1AAC}" type="slidenum">
              <a:rPr lang="en-US" altLang="en-US" smtClean="0"/>
              <a:pPr>
                <a:defRPr/>
              </a:pPr>
              <a:t>33</a:t>
            </a:fld>
            <a:endParaRPr lang="en-US" altLang="en-US" dirty="0"/>
          </a:p>
        </p:txBody>
      </p:sp>
    </p:spTree>
    <p:extLst>
      <p:ext uri="{BB962C8B-B14F-4D97-AF65-F5344CB8AC3E}">
        <p14:creationId xmlns:p14="http://schemas.microsoft.com/office/powerpoint/2010/main" val="34832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b9fca430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b9fca4303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8" name="Google Shape;88;g10b9fca4303_1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8c91769d8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4" name="Google Shape;94;g108c91769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8c91769d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0" name="Google Shape;100;g108c91769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19c843fae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6" name="Google Shape;106;gd19c843fa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b9fca430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2" name="Google Shape;112;g10b9fca43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24615" y="4927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altLang="en-US" dirty="0">
              <a:solidFill>
                <a:srgbClr val="000000"/>
              </a:solidFill>
              <a:cs typeface="Arial" charset="0"/>
            </a:endParaRPr>
          </a:p>
        </p:txBody>
      </p:sp>
      <p:sp>
        <p:nvSpPr>
          <p:cNvPr id="7" name="TextBox 10"/>
          <p:cNvSpPr txBox="1">
            <a:spLocks noChangeArrowheads="1"/>
          </p:cNvSpPr>
          <p:nvPr userDrawn="1"/>
        </p:nvSpPr>
        <p:spPr bwMode="auto">
          <a:xfrm>
            <a:off x="-2224615" y="4927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altLang="en-US" dirty="0">
              <a:solidFill>
                <a:srgbClr val="000000"/>
              </a:solidFill>
              <a:cs typeface="Arial" charset="0"/>
            </a:endParaRPr>
          </a:p>
        </p:txBody>
      </p:sp>
      <p:sp>
        <p:nvSpPr>
          <p:cNvPr id="8" name="Text Placeholder 2"/>
          <p:cNvSpPr>
            <a:spLocks noGrp="1"/>
          </p:cNvSpPr>
          <p:nvPr>
            <p:ph type="body" sz="quarter" idx="10" hasCustomPrompt="1"/>
          </p:nvPr>
        </p:nvSpPr>
        <p:spPr>
          <a:xfrm>
            <a:off x="8229600" y="2435996"/>
            <a:ext cx="3759200" cy="535807"/>
          </a:xfrm>
        </p:spPr>
        <p:txBody>
          <a:bodyPr>
            <a:normAutofit/>
          </a:bodyPr>
          <a:lstStyle>
            <a:lvl1pPr marL="0" indent="0" algn="ctr">
              <a:buNone/>
              <a:defRPr sz="3200" b="1" i="0">
                <a:solidFill>
                  <a:srgbClr val="084A9C"/>
                </a:solidFill>
              </a:defRPr>
            </a:lvl1pPr>
          </a:lstStyle>
          <a:p>
            <a:pPr lvl="0"/>
            <a:r>
              <a:rPr lang="en-US" i="1" dirty="0"/>
              <a:t>Subtitle</a:t>
            </a:r>
            <a:endParaRPr lang="en-US" dirty="0"/>
          </a:p>
        </p:txBody>
      </p:sp>
      <p:sp>
        <p:nvSpPr>
          <p:cNvPr id="3" name="Picture Placeholder 2"/>
          <p:cNvSpPr>
            <a:spLocks noGrp="1"/>
          </p:cNvSpPr>
          <p:nvPr>
            <p:ph type="pic" sz="quarter" idx="11"/>
          </p:nvPr>
        </p:nvSpPr>
        <p:spPr>
          <a:xfrm>
            <a:off x="18181" y="2267552"/>
            <a:ext cx="8059019" cy="4274420"/>
          </a:xfrm>
        </p:spPr>
        <p:txBody>
          <a:bodyPr/>
          <a:lstStyle/>
          <a:p>
            <a:r>
              <a:rPr lang="en-US" dirty="0"/>
              <a:t>Click icon to add picture</a:t>
            </a:r>
          </a:p>
        </p:txBody>
      </p:sp>
      <p:sp>
        <p:nvSpPr>
          <p:cNvPr id="14" name="Rectangle 13"/>
          <p:cNvSpPr/>
          <p:nvPr userDrawn="1"/>
        </p:nvSpPr>
        <p:spPr>
          <a:xfrm>
            <a:off x="0" y="6549996"/>
            <a:ext cx="12192000" cy="149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0" y="6699986"/>
            <a:ext cx="12210181" cy="1580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Text Placeholder 16"/>
          <p:cNvSpPr>
            <a:spLocks noGrp="1"/>
          </p:cNvSpPr>
          <p:nvPr>
            <p:ph type="body" sz="quarter" idx="13" hasCustomPrompt="1"/>
          </p:nvPr>
        </p:nvSpPr>
        <p:spPr>
          <a:xfrm>
            <a:off x="8991600" y="3276600"/>
            <a:ext cx="2235200" cy="457200"/>
          </a:xfrm>
        </p:spPr>
        <p:txBody>
          <a:bodyPr/>
          <a:lstStyle>
            <a:lvl1pPr marL="0" indent="0" algn="ctr">
              <a:buNone/>
              <a:defRPr sz="2400" i="1"/>
            </a:lvl1pPr>
          </a:lstStyle>
          <a:p>
            <a:pPr lvl="0"/>
            <a:r>
              <a:rPr lang="en-US" dirty="0"/>
              <a:t>Date</a:t>
            </a:r>
          </a:p>
        </p:txBody>
      </p:sp>
      <p:pic>
        <p:nvPicPr>
          <p:cNvPr id="18" name="Picture 17" descr="The Lewin Group logo has an orange arc with the words &quot;Lewin Group.&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5730" y="5112266"/>
            <a:ext cx="1567135" cy="345092"/>
          </a:xfrm>
          <a:prstGeom prst="rect">
            <a:avLst/>
          </a:prstGeom>
        </p:spPr>
      </p:pic>
      <p:pic>
        <p:nvPicPr>
          <p:cNvPr id="19" name="Picture 18" descr="The TASH logo is a hexagon with line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5181" y="5206947"/>
            <a:ext cx="972249" cy="281053"/>
          </a:xfrm>
          <a:prstGeom prst="rect">
            <a:avLst/>
          </a:prstGeom>
        </p:spPr>
      </p:pic>
      <p:pic>
        <p:nvPicPr>
          <p:cNvPr id="23" name="Picture 22" descr="Logo of the Disability Employment TA Center. On the left, there is a symbol of three people with outstretched arms that are colored in red, blue, and yellow. To the right of the logo is the TA Center name."/>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28600" y="208332"/>
            <a:ext cx="2800934" cy="893915"/>
          </a:xfrm>
          <a:prstGeom prst="rect">
            <a:avLst/>
          </a:prstGeom>
        </p:spPr>
      </p:pic>
      <p:pic>
        <p:nvPicPr>
          <p:cNvPr id="1026" name="Picture 2" descr="The Administration for Community Living (A C L) logo has three people with outstretched arms colored in blue, red, and yellow with the organization's letters."/>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7067" y="367851"/>
            <a:ext cx="1241800" cy="513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8077200" y="5573960"/>
            <a:ext cx="4114800" cy="954107"/>
          </a:xfrm>
          <a:prstGeom prst="rect">
            <a:avLst/>
          </a:prstGeom>
        </p:spPr>
        <p:txBody>
          <a:bodyPr wrap="square">
            <a:spAutoFit/>
          </a:bodyPr>
          <a:lstStyle/>
          <a:p>
            <a:pPr marL="0" marR="0" lvl="1" indent="0">
              <a:spcBef>
                <a:spcPts val="0"/>
              </a:spcBef>
              <a:spcAft>
                <a:spcPts val="0"/>
              </a:spcAft>
              <a:buFont typeface="Courier New" panose="02070309020205020404" pitchFamily="49" charset="0"/>
              <a:buNone/>
            </a:pPr>
            <a:r>
              <a:rPr lang="en-US" sz="1400" i="1" dirty="0">
                <a:effectLst/>
                <a:latin typeface="Calibri" panose="020F0502020204030204" pitchFamily="34" charset="0"/>
                <a:ea typeface="Times New Roman" panose="02020603050405020304" pitchFamily="18" charset="0"/>
              </a:rPr>
              <a:t>This presentation was prepared by The Lewin Group/ TASH under the Administration for Community Living (ACL),</a:t>
            </a:r>
            <a:r>
              <a:rPr lang="en-US" sz="1400" i="1" baseline="0" dirty="0">
                <a:effectLst/>
                <a:latin typeface="Calibri" panose="020F0502020204030204" pitchFamily="34" charset="0"/>
                <a:ea typeface="Times New Roman" panose="02020603050405020304" pitchFamily="18" charset="0"/>
              </a:rPr>
              <a:t> </a:t>
            </a:r>
            <a:r>
              <a:rPr lang="en-US" sz="1400" i="1" dirty="0">
                <a:effectLst/>
                <a:latin typeface="Calibri" panose="020F0502020204030204" pitchFamily="34" charset="0"/>
                <a:ea typeface="Times New Roman" panose="02020603050405020304" pitchFamily="18" charset="0"/>
              </a:rPr>
              <a:t>Administration on Disabilities (AoD) </a:t>
            </a:r>
            <a:br>
              <a:rPr lang="en-US" sz="1400" i="1" dirty="0">
                <a:effectLst/>
                <a:latin typeface="Calibri" panose="020F0502020204030204" pitchFamily="34" charset="0"/>
                <a:ea typeface="Times New Roman" panose="02020603050405020304" pitchFamily="18" charset="0"/>
              </a:rPr>
            </a:br>
            <a:r>
              <a:rPr lang="en-US" sz="1400" i="1" dirty="0">
                <a:effectLst/>
                <a:latin typeface="Calibri" panose="020F0502020204030204" pitchFamily="34" charset="0"/>
                <a:ea typeface="Times New Roman" panose="02020603050405020304" pitchFamily="18" charset="0"/>
              </a:rPr>
              <a:t>Contract HHSP233201500088I / 75P00120F37007</a:t>
            </a:r>
            <a:endParaRPr lang="en-US" sz="1200" dirty="0">
              <a:effectLst/>
              <a:latin typeface="Calibri" panose="020F0502020204030204" pitchFamily="34" charset="0"/>
              <a:ea typeface="Calibri" panose="020F0502020204030204" pitchFamily="34" charset="0"/>
            </a:endParaRPr>
          </a:p>
        </p:txBody>
      </p:sp>
      <p:sp>
        <p:nvSpPr>
          <p:cNvPr id="16" name="Title Placeholder 8"/>
          <p:cNvSpPr>
            <a:spLocks noGrp="1"/>
          </p:cNvSpPr>
          <p:nvPr>
            <p:ph type="title"/>
          </p:nvPr>
        </p:nvSpPr>
        <p:spPr bwMode="auto">
          <a:xfrm>
            <a:off x="18181" y="1149223"/>
            <a:ext cx="12192000" cy="935614"/>
          </a:xfrm>
          <a:prstGeom prst="rect">
            <a:avLst/>
          </a:prstGeom>
          <a:solidFill>
            <a:schemeClr val="accent1"/>
          </a:solidFill>
          <a:ln>
            <a:noFill/>
          </a:ln>
          <a:effectLst>
            <a:outerShdw dist="76200" dir="5639981" algn="tl" rotWithShape="0">
              <a:srgbClr val="084A9C"/>
            </a:outerShdw>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pic>
        <p:nvPicPr>
          <p:cNvPr id="20" name="Picture 19" descr="https://acl.gov/sites/default/files/graphics/AODColorRGB.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439400" y="330207"/>
            <a:ext cx="1016984" cy="530352"/>
          </a:xfrm>
          <a:prstGeom prst="rect">
            <a:avLst/>
          </a:prstGeom>
          <a:noFill/>
          <a:ln>
            <a:noFill/>
          </a:ln>
        </p:spPr>
      </p:pic>
    </p:spTree>
    <p:extLst>
      <p:ext uri="{BB962C8B-B14F-4D97-AF65-F5344CB8AC3E}">
        <p14:creationId xmlns:p14="http://schemas.microsoft.com/office/powerpoint/2010/main" val="207782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10972800" y="6223001"/>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fld id="{8E543D53-0FB8-4B50-BF62-AEE33EC22C86}" type="slidenum">
              <a:rPr lang="en-US" altLang="en-US" sz="1400" smtClean="0">
                <a:solidFill>
                  <a:srgbClr val="000000"/>
                </a:solidFill>
                <a:latin typeface="+mn-lt"/>
              </a:rPr>
              <a:pPr algn="ctr" eaLnBrk="1" hangingPunct="1">
                <a:spcBef>
                  <a:spcPct val="0"/>
                </a:spcBef>
                <a:buFontTx/>
                <a:buNone/>
                <a:defRPr/>
              </a:pPr>
              <a:t>‹#›</a:t>
            </a:fld>
            <a:endParaRPr lang="en-US" altLang="en-US" sz="1400" dirty="0">
              <a:solidFill>
                <a:srgbClr val="000000"/>
              </a:solidFill>
              <a:latin typeface="+mn-lt"/>
            </a:endParaRPr>
          </a:p>
        </p:txBody>
      </p:sp>
      <p:sp>
        <p:nvSpPr>
          <p:cNvPr id="6" name="Content Placeholder 2"/>
          <p:cNvSpPr>
            <a:spLocks noGrp="1"/>
          </p:cNvSpPr>
          <p:nvPr>
            <p:ph idx="1" hasCustomPrompt="1"/>
          </p:nvPr>
        </p:nvSpPr>
        <p:spPr>
          <a:xfrm>
            <a:off x="609600" y="1567767"/>
            <a:ext cx="10972800" cy="429736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p:txBody>
      </p:sp>
      <p:pic>
        <p:nvPicPr>
          <p:cNvPr id="7" name="Picture 6" descr="Logo of the Disability Employment TA Center. On the left, there is a symbol of three people with outstretched arms that are colored in red, blue, and yellow. To the right of the logo is the TA Center name."/>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33400" y="6047804"/>
            <a:ext cx="2062887" cy="658368"/>
          </a:xfrm>
          <a:prstGeom prst="rect">
            <a:avLst/>
          </a:prstGeom>
        </p:spPr>
      </p:pic>
      <p:pic>
        <p:nvPicPr>
          <p:cNvPr id="8" name="Picture 2" descr="The Administration for Community Living (A C L) logo has three people with outstretched arms colored in blue, red, and yellow with the organization's letter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7467" y="6173386"/>
            <a:ext cx="1241800" cy="51302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Placeholder 8"/>
          <p:cNvSpPr>
            <a:spLocks noGrp="1"/>
          </p:cNvSpPr>
          <p:nvPr>
            <p:ph type="title"/>
          </p:nvPr>
        </p:nvSpPr>
        <p:spPr bwMode="auto">
          <a:xfrm>
            <a:off x="0" y="0"/>
            <a:ext cx="12192000" cy="1385093"/>
          </a:xfrm>
          <a:prstGeom prst="rect">
            <a:avLst/>
          </a:prstGeom>
          <a:solidFill>
            <a:schemeClr val="accent1"/>
          </a:solidFill>
          <a:ln>
            <a:noFill/>
          </a:ln>
          <a:effectLst>
            <a:outerShdw dist="76200" dir="5639981" algn="tl" rotWithShape="0">
              <a:srgbClr val="084A9C"/>
            </a:outerShdw>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pic>
        <p:nvPicPr>
          <p:cNvPr id="12" name="Picture 11" descr="https://acl.gov/sites/default/files/graphics/AODColorRGB.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058400" y="6169816"/>
            <a:ext cx="990600" cy="516594"/>
          </a:xfrm>
          <a:prstGeom prst="rect">
            <a:avLst/>
          </a:prstGeom>
          <a:noFill/>
          <a:ln>
            <a:noFill/>
          </a:ln>
        </p:spPr>
      </p:pic>
    </p:spTree>
    <p:extLst>
      <p:ext uri="{BB962C8B-B14F-4D97-AF65-F5344CB8AC3E}">
        <p14:creationId xmlns:p14="http://schemas.microsoft.com/office/powerpoint/2010/main" val="270721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610099"/>
            <a:ext cx="5283200" cy="429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6299200" y="1610099"/>
            <a:ext cx="5283200" cy="429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4"/>
          <p:cNvSpPr txBox="1">
            <a:spLocks noChangeArrowheads="1"/>
          </p:cNvSpPr>
          <p:nvPr userDrawn="1"/>
        </p:nvSpPr>
        <p:spPr bwMode="auto">
          <a:xfrm>
            <a:off x="10972800" y="6223001"/>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fld id="{8E543D53-0FB8-4B50-BF62-AEE33EC22C86}" type="slidenum">
              <a:rPr lang="en-US" altLang="en-US" sz="1400" smtClean="0">
                <a:solidFill>
                  <a:srgbClr val="000000"/>
                </a:solidFill>
                <a:latin typeface="+mn-lt"/>
              </a:rPr>
              <a:pPr algn="ctr" eaLnBrk="1" hangingPunct="1">
                <a:spcBef>
                  <a:spcPct val="0"/>
                </a:spcBef>
                <a:buFontTx/>
                <a:buNone/>
                <a:defRPr/>
              </a:pPr>
              <a:t>‹#›</a:t>
            </a:fld>
            <a:endParaRPr lang="en-US" altLang="en-US" sz="1400" dirty="0">
              <a:solidFill>
                <a:srgbClr val="000000"/>
              </a:solidFill>
              <a:latin typeface="+mn-lt"/>
            </a:endParaRPr>
          </a:p>
        </p:txBody>
      </p:sp>
      <p:pic>
        <p:nvPicPr>
          <p:cNvPr id="2" name="Picture 1" descr="Logo of the Disability Employment TA Center. On the left, there is a symbol of three people with outstretched arms that are colored in red, blue, and yellow. To the right of the logo is the TA Center name."/>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33400" y="6047804"/>
            <a:ext cx="2062887" cy="658368"/>
          </a:xfrm>
          <a:prstGeom prst="rect">
            <a:avLst/>
          </a:prstGeom>
        </p:spPr>
      </p:pic>
      <p:pic>
        <p:nvPicPr>
          <p:cNvPr id="7" name="Picture 2" descr="The Administration for Community Living (A C L) logo has three people with outstretched arms colored in blue, red, and yellow with the organization's letter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7467" y="6173386"/>
            <a:ext cx="1241800" cy="51302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8"/>
          <p:cNvSpPr>
            <a:spLocks noGrp="1"/>
          </p:cNvSpPr>
          <p:nvPr>
            <p:ph type="title"/>
          </p:nvPr>
        </p:nvSpPr>
        <p:spPr bwMode="auto">
          <a:xfrm>
            <a:off x="0" y="0"/>
            <a:ext cx="12192000" cy="1385093"/>
          </a:xfrm>
          <a:prstGeom prst="rect">
            <a:avLst/>
          </a:prstGeom>
          <a:solidFill>
            <a:schemeClr val="accent1"/>
          </a:solidFill>
          <a:ln>
            <a:noFill/>
          </a:ln>
          <a:effectLst>
            <a:outerShdw dist="76200" dir="5639981" algn="tl" rotWithShape="0">
              <a:srgbClr val="084A9C"/>
            </a:outerShdw>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pic>
        <p:nvPicPr>
          <p:cNvPr id="10" name="Picture 9" descr="https://acl.gov/sites/default/files/graphics/AODColorRGB.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058400" y="6169816"/>
            <a:ext cx="990600" cy="516594"/>
          </a:xfrm>
          <a:prstGeom prst="rect">
            <a:avLst/>
          </a:prstGeom>
          <a:noFill/>
          <a:ln>
            <a:noFill/>
          </a:ln>
        </p:spPr>
      </p:pic>
    </p:spTree>
    <p:extLst>
      <p:ext uri="{BB962C8B-B14F-4D97-AF65-F5344CB8AC3E}">
        <p14:creationId xmlns:p14="http://schemas.microsoft.com/office/powerpoint/2010/main" val="214255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_Divider">
    <p:spTree>
      <p:nvGrpSpPr>
        <p:cNvPr id="1" name=""/>
        <p:cNvGrpSpPr/>
        <p:nvPr/>
      </p:nvGrpSpPr>
      <p:grpSpPr>
        <a:xfrm>
          <a:off x="0" y="0"/>
          <a:ext cx="0" cy="0"/>
          <a:chOff x="0" y="0"/>
          <a:chExt cx="0" cy="0"/>
        </a:xfrm>
      </p:grpSpPr>
      <p:sp>
        <p:nvSpPr>
          <p:cNvPr id="5" name="Rectangle 4"/>
          <p:cNvSpPr/>
          <p:nvPr userDrawn="1"/>
        </p:nvSpPr>
        <p:spPr>
          <a:xfrm>
            <a:off x="6604002" y="609600"/>
            <a:ext cx="5026527" cy="5486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406400" y="1899448"/>
            <a:ext cx="5791200" cy="2459037"/>
          </a:xfrm>
          <a:ln>
            <a:noFill/>
          </a:ln>
        </p:spPr>
        <p:style>
          <a:lnRef idx="2">
            <a:schemeClr val="dk1"/>
          </a:lnRef>
          <a:fillRef idx="1">
            <a:schemeClr val="lt1"/>
          </a:fillRef>
          <a:effectRef idx="0">
            <a:schemeClr val="dk1"/>
          </a:effectRef>
          <a:fontRef idx="none"/>
        </p:style>
        <p:txBody>
          <a:bodyPr/>
          <a:lstStyle>
            <a:lvl1pPr algn="l">
              <a:defRPr>
                <a:solidFill>
                  <a:srgbClr val="084A9C"/>
                </a:solidFill>
              </a:defRPr>
            </a:lvl1pPr>
          </a:lstStyle>
          <a:p>
            <a:r>
              <a:rPr lang="en-US" dirty="0"/>
              <a:t>Section Header</a:t>
            </a:r>
          </a:p>
        </p:txBody>
      </p:sp>
      <p:sp>
        <p:nvSpPr>
          <p:cNvPr id="7" name="Subtitle 2"/>
          <p:cNvSpPr>
            <a:spLocks noGrp="1"/>
          </p:cNvSpPr>
          <p:nvPr>
            <p:ph type="subTitle" idx="1" hasCustomPrompt="1"/>
          </p:nvPr>
        </p:nvSpPr>
        <p:spPr>
          <a:xfrm>
            <a:off x="406400" y="4495800"/>
            <a:ext cx="5791200" cy="685800"/>
          </a:xfrm>
        </p:spPr>
        <p:txBody>
          <a:bodyPr/>
          <a:lstStyle>
            <a:lvl1pPr marL="0" indent="0" algn="l">
              <a:buNone/>
              <a:defRPr i="1" baseline="0"/>
            </a:lvl1pPr>
          </a:lstStyle>
          <a:p>
            <a:r>
              <a:rPr lang="en-US" sz="2400" b="1" dirty="0"/>
              <a:t>Subtitle (if needed)</a:t>
            </a:r>
          </a:p>
        </p:txBody>
      </p:sp>
      <p:sp>
        <p:nvSpPr>
          <p:cNvPr id="11" name="TextBox 4"/>
          <p:cNvSpPr txBox="1">
            <a:spLocks noChangeArrowheads="1"/>
          </p:cNvSpPr>
          <p:nvPr userDrawn="1"/>
        </p:nvSpPr>
        <p:spPr bwMode="auto">
          <a:xfrm>
            <a:off x="10972800" y="6223001"/>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fld id="{8E543D53-0FB8-4B50-BF62-AEE33EC22C86}" type="slidenum">
              <a:rPr lang="en-US" altLang="en-US" sz="1400" smtClean="0">
                <a:solidFill>
                  <a:srgbClr val="000000"/>
                </a:solidFill>
                <a:latin typeface="+mn-lt"/>
              </a:rPr>
              <a:pPr algn="ctr" eaLnBrk="1" hangingPunct="1">
                <a:spcBef>
                  <a:spcPct val="0"/>
                </a:spcBef>
                <a:buFontTx/>
                <a:buNone/>
                <a:defRPr/>
              </a:pPr>
              <a:t>‹#›</a:t>
            </a:fld>
            <a:endParaRPr lang="en-US" altLang="en-US" sz="1400" dirty="0">
              <a:solidFill>
                <a:srgbClr val="000000"/>
              </a:solidFill>
              <a:latin typeface="+mn-lt"/>
            </a:endParaRPr>
          </a:p>
        </p:txBody>
      </p:sp>
      <p:pic>
        <p:nvPicPr>
          <p:cNvPr id="10" name="Picture 9" descr="Logo of the Disability Employment TA Center. On the left, there is a symbol of three people with outstretched arms that are colored in red, blue, and yellow. To the right of the logo is the TA Center name."/>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33400" y="6047804"/>
            <a:ext cx="2062887" cy="658368"/>
          </a:xfrm>
          <a:prstGeom prst="rect">
            <a:avLst/>
          </a:prstGeom>
        </p:spPr>
      </p:pic>
      <p:pic>
        <p:nvPicPr>
          <p:cNvPr id="12" name="Picture 2" descr="The Administration for Community Living (A C L) logo has three people with outstretched arms colored in blue, red, and yellow with the organization's letter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71800" y="6136910"/>
            <a:ext cx="1241800" cy="5130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acl.gov/sites/default/files/graphics/AODColorRGB.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76800" y="6133340"/>
            <a:ext cx="990600" cy="516594"/>
          </a:xfrm>
          <a:prstGeom prst="rect">
            <a:avLst/>
          </a:prstGeom>
          <a:noFill/>
          <a:ln>
            <a:noFill/>
          </a:ln>
        </p:spPr>
      </p:pic>
    </p:spTree>
    <p:extLst>
      <p:ext uri="{BB962C8B-B14F-4D97-AF65-F5344CB8AC3E}">
        <p14:creationId xmlns:p14="http://schemas.microsoft.com/office/powerpoint/2010/main" val="339616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618A-F4B3-CB47-B7AD-D38E208EA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E2C4A-0CB0-D942-A7E4-8796EEBDA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2ADD6-5CA0-A041-AD41-1F2BCE33F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415539-B5B0-F94C-ABE1-B2D0DA7DA55C}"/>
              </a:ext>
            </a:extLst>
          </p:cNvPr>
          <p:cNvSpPr>
            <a:spLocks noGrp="1"/>
          </p:cNvSpPr>
          <p:nvPr>
            <p:ph type="dt" sz="half" idx="10"/>
          </p:nvPr>
        </p:nvSpPr>
        <p:spPr/>
        <p:txBody>
          <a:bodyPr/>
          <a:lstStyle/>
          <a:p>
            <a:fld id="{1B878959-4D4F-A04F-B9C5-7D85FB715D5D}" type="datetimeFigureOut">
              <a:rPr lang="en-US" smtClean="0"/>
              <a:t>2/8/2022</a:t>
            </a:fld>
            <a:endParaRPr lang="en-US" dirty="0"/>
          </a:p>
        </p:txBody>
      </p:sp>
      <p:sp>
        <p:nvSpPr>
          <p:cNvPr id="6" name="Footer Placeholder 5">
            <a:extLst>
              <a:ext uri="{FF2B5EF4-FFF2-40B4-BE49-F238E27FC236}">
                <a16:creationId xmlns:a16="http://schemas.microsoft.com/office/drawing/2014/main" id="{945B757C-6609-C045-98A1-04F910D52C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CB5D1A-EB02-1748-9AD5-2A6981C60AB5}"/>
              </a:ext>
            </a:extLst>
          </p:cNvPr>
          <p:cNvSpPr>
            <a:spLocks noGrp="1"/>
          </p:cNvSpPr>
          <p:nvPr>
            <p:ph type="sldNum" sz="quarter" idx="12"/>
          </p:nvPr>
        </p:nvSpPr>
        <p:spPr/>
        <p:txBody>
          <a:bodyPr/>
          <a:lstStyle/>
          <a:p>
            <a:fld id="{A01C76A6-88C4-EC4D-9DC3-D02CCBB53409}" type="slidenum">
              <a:rPr lang="en-US" smtClean="0"/>
              <a:t>‹#›</a:t>
            </a:fld>
            <a:endParaRPr lang="en-US" dirty="0"/>
          </a:p>
        </p:txBody>
      </p:sp>
    </p:spTree>
    <p:extLst>
      <p:ext uri="{BB962C8B-B14F-4D97-AF65-F5344CB8AC3E}">
        <p14:creationId xmlns:p14="http://schemas.microsoft.com/office/powerpoint/2010/main" val="33595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13"/>
        <p:cNvGrpSpPr/>
        <p:nvPr/>
      </p:nvGrpSpPr>
      <p:grpSpPr>
        <a:xfrm>
          <a:off x="0" y="0"/>
          <a:ext cx="0" cy="0"/>
          <a:chOff x="0" y="0"/>
          <a:chExt cx="0" cy="0"/>
        </a:xfrm>
      </p:grpSpPr>
      <p:sp>
        <p:nvSpPr>
          <p:cNvPr id="14" name="Google Shape;14;p7"/>
          <p:cNvSpPr txBox="1"/>
          <p:nvPr/>
        </p:nvSpPr>
        <p:spPr>
          <a:xfrm>
            <a:off x="-2224615" y="49276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dirty="0">
              <a:solidFill>
                <a:srgbClr val="000000"/>
              </a:solidFill>
              <a:latin typeface="Calibri"/>
              <a:ea typeface="Calibri"/>
              <a:cs typeface="Calibri"/>
              <a:sym typeface="Calibri"/>
            </a:endParaRPr>
          </a:p>
        </p:txBody>
      </p:sp>
      <p:sp>
        <p:nvSpPr>
          <p:cNvPr id="15" name="Google Shape;15;p7"/>
          <p:cNvSpPr txBox="1"/>
          <p:nvPr/>
        </p:nvSpPr>
        <p:spPr>
          <a:xfrm>
            <a:off x="-2224615" y="49276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dirty="0">
              <a:solidFill>
                <a:srgbClr val="000000"/>
              </a:solidFill>
              <a:latin typeface="Calibri"/>
              <a:ea typeface="Calibri"/>
              <a:cs typeface="Calibri"/>
              <a:sym typeface="Calibri"/>
            </a:endParaRPr>
          </a:p>
        </p:txBody>
      </p:sp>
      <p:sp>
        <p:nvSpPr>
          <p:cNvPr id="16" name="Google Shape;16;p7"/>
          <p:cNvSpPr txBox="1">
            <a:spLocks noGrp="1"/>
          </p:cNvSpPr>
          <p:nvPr>
            <p:ph type="body" idx="1"/>
          </p:nvPr>
        </p:nvSpPr>
        <p:spPr>
          <a:xfrm>
            <a:off x="8229600" y="2435996"/>
            <a:ext cx="3759200" cy="535807"/>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Clr>
                <a:srgbClr val="084A9C"/>
              </a:buClr>
              <a:buSzPts val="3200"/>
              <a:buNone/>
              <a:defRPr sz="3200" b="1" i="0">
                <a:solidFill>
                  <a:srgbClr val="084A9C"/>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7"/>
          <p:cNvSpPr>
            <a:spLocks noGrp="1"/>
          </p:cNvSpPr>
          <p:nvPr>
            <p:ph type="pic" idx="2"/>
          </p:nvPr>
        </p:nvSpPr>
        <p:spPr>
          <a:xfrm>
            <a:off x="18181" y="2267552"/>
            <a:ext cx="8059019" cy="4274420"/>
          </a:xfrm>
          <a:prstGeom prst="rect">
            <a:avLst/>
          </a:prstGeom>
          <a:noFill/>
          <a:ln>
            <a:noFill/>
          </a:ln>
        </p:spPr>
      </p:sp>
      <p:sp>
        <p:nvSpPr>
          <p:cNvPr id="18" name="Google Shape;18;p7"/>
          <p:cNvSpPr/>
          <p:nvPr/>
        </p:nvSpPr>
        <p:spPr>
          <a:xfrm>
            <a:off x="0" y="6549996"/>
            <a:ext cx="12192000" cy="14999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 name="Google Shape;19;p7"/>
          <p:cNvSpPr/>
          <p:nvPr/>
        </p:nvSpPr>
        <p:spPr>
          <a:xfrm>
            <a:off x="0" y="6699986"/>
            <a:ext cx="12210181" cy="15801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 name="Google Shape;20;p7"/>
          <p:cNvSpPr txBox="1">
            <a:spLocks noGrp="1"/>
          </p:cNvSpPr>
          <p:nvPr>
            <p:ph type="body" idx="3"/>
          </p:nvPr>
        </p:nvSpPr>
        <p:spPr>
          <a:xfrm>
            <a:off x="8991600" y="3276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Clr>
                <a:schemeClr val="dk1"/>
              </a:buClr>
              <a:buSzPts val="2400"/>
              <a:buNone/>
              <a:defRPr sz="2400" i="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 name="Google Shape;21;p7" descr="The Lewin Group logo has an orange arc with the words &quot;Lewin Group.&quot;"/>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415730" y="5112266"/>
            <a:ext cx="1567135" cy="345092"/>
          </a:xfrm>
          <a:prstGeom prst="rect">
            <a:avLst/>
          </a:prstGeom>
          <a:noFill/>
          <a:ln>
            <a:noFill/>
          </a:ln>
        </p:spPr>
      </p:pic>
      <p:pic>
        <p:nvPicPr>
          <p:cNvPr id="22" name="Google Shape;22;p7" descr="The TASH logo is a hexagon with lines."/>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10665181" y="5206947"/>
            <a:ext cx="972249" cy="281053"/>
          </a:xfrm>
          <a:prstGeom prst="rect">
            <a:avLst/>
          </a:prstGeom>
          <a:noFill/>
          <a:ln>
            <a:noFill/>
          </a:ln>
        </p:spPr>
      </p:pic>
      <p:pic>
        <p:nvPicPr>
          <p:cNvPr id="23" name="Google Shape;23;p7" descr="Logo of the Disability Employment TA Center. On the left, there is a symbol of three people with outstretched arms that are colored in red, blue, and yellow. To the right of the logo is the TA Center name."/>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228600" y="208332"/>
            <a:ext cx="2800934" cy="893915"/>
          </a:xfrm>
          <a:prstGeom prst="rect">
            <a:avLst/>
          </a:prstGeom>
          <a:noFill/>
          <a:ln>
            <a:noFill/>
          </a:ln>
        </p:spPr>
      </p:pic>
      <p:pic>
        <p:nvPicPr>
          <p:cNvPr id="24" name="Google Shape;24;p7" descr="The Administration for Community Living (A C L) logo has three people with outstretched arms colored in blue, red, and yellow with the organization's letters."/>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697067" y="367851"/>
            <a:ext cx="1241800" cy="513024"/>
          </a:xfrm>
          <a:prstGeom prst="rect">
            <a:avLst/>
          </a:prstGeom>
          <a:noFill/>
          <a:ln>
            <a:noFill/>
          </a:ln>
        </p:spPr>
      </p:pic>
      <p:sp>
        <p:nvSpPr>
          <p:cNvPr id="25" name="Google Shape;25;p7"/>
          <p:cNvSpPr/>
          <p:nvPr/>
        </p:nvSpPr>
        <p:spPr>
          <a:xfrm>
            <a:off x="8077200" y="5573960"/>
            <a:ext cx="4114800" cy="954107"/>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Clr>
                <a:schemeClr val="dk1"/>
              </a:buClr>
              <a:buSzPts val="1400"/>
              <a:buFont typeface="Courier New"/>
              <a:buNone/>
            </a:pPr>
            <a:r>
              <a:rPr lang="en-US" sz="1400" b="0" i="1" u="none" strike="noStrike" cap="none" dirty="0">
                <a:solidFill>
                  <a:schemeClr val="dk1"/>
                </a:solidFill>
                <a:latin typeface="Calibri"/>
                <a:ea typeface="Calibri"/>
                <a:cs typeface="Calibri"/>
                <a:sym typeface="Calibri"/>
              </a:rPr>
              <a:t>This presentation was prepared by The Lewin Group/ TASH under the Administration for Community Living (ACL), Administration on Disabilities (AoD) </a:t>
            </a:r>
            <a:br>
              <a:rPr lang="en-US" sz="1400" b="0" i="1" u="none" strike="noStrike" cap="none" dirty="0">
                <a:solidFill>
                  <a:schemeClr val="dk1"/>
                </a:solidFill>
                <a:latin typeface="Calibri"/>
                <a:ea typeface="Calibri"/>
                <a:cs typeface="Calibri"/>
                <a:sym typeface="Calibri"/>
              </a:rPr>
            </a:br>
            <a:r>
              <a:rPr lang="en-US" sz="1400" b="0" i="1" u="none" strike="noStrike" cap="none" dirty="0">
                <a:solidFill>
                  <a:schemeClr val="dk1"/>
                </a:solidFill>
                <a:latin typeface="Calibri"/>
                <a:ea typeface="Calibri"/>
                <a:cs typeface="Calibri"/>
                <a:sym typeface="Calibri"/>
              </a:rPr>
              <a:t>Contract HHSP233201500088I / 75P00120F37007</a:t>
            </a:r>
            <a:endParaRPr sz="1200" b="0" i="0" u="none" strike="noStrike" cap="none" dirty="0">
              <a:solidFill>
                <a:schemeClr val="dk1"/>
              </a:solidFill>
              <a:latin typeface="Calibri"/>
              <a:ea typeface="Calibri"/>
              <a:cs typeface="Calibri"/>
              <a:sym typeface="Calibri"/>
            </a:endParaRPr>
          </a:p>
        </p:txBody>
      </p:sp>
      <p:sp>
        <p:nvSpPr>
          <p:cNvPr id="26" name="Google Shape;26;p7"/>
          <p:cNvSpPr txBox="1">
            <a:spLocks noGrp="1"/>
          </p:cNvSpPr>
          <p:nvPr>
            <p:ph type="title"/>
          </p:nvPr>
        </p:nvSpPr>
        <p:spPr>
          <a:xfrm>
            <a:off x="18181" y="1149223"/>
            <a:ext cx="12192000" cy="935614"/>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7" name="Google Shape;27;p7" descr="https://acl.gov/sites/default/files/graphics/AODColorRGB.jpg"/>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10439400" y="330207"/>
            <a:ext cx="1016984" cy="530352"/>
          </a:xfrm>
          <a:prstGeom prst="rect">
            <a:avLst/>
          </a:prstGeom>
          <a:noFill/>
          <a:ln>
            <a:noFill/>
          </a:ln>
        </p:spPr>
      </p:pic>
    </p:spTree>
    <p:extLst>
      <p:ext uri="{BB962C8B-B14F-4D97-AF65-F5344CB8AC3E}">
        <p14:creationId xmlns:p14="http://schemas.microsoft.com/office/powerpoint/2010/main" val="323832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35"/>
        <p:cNvGrpSpPr/>
        <p:nvPr/>
      </p:nvGrpSpPr>
      <p:grpSpPr>
        <a:xfrm>
          <a:off x="0" y="0"/>
          <a:ext cx="0" cy="0"/>
          <a:chOff x="0" y="0"/>
          <a:chExt cx="0" cy="0"/>
        </a:xfrm>
      </p:grpSpPr>
      <p:sp>
        <p:nvSpPr>
          <p:cNvPr id="36" name="Google Shape;36;p9"/>
          <p:cNvSpPr txBox="1">
            <a:spLocks noGrp="1"/>
          </p:cNvSpPr>
          <p:nvPr>
            <p:ph type="body" idx="1"/>
          </p:nvPr>
        </p:nvSpPr>
        <p:spPr>
          <a:xfrm>
            <a:off x="609600" y="1610099"/>
            <a:ext cx="5283200" cy="42973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9"/>
          <p:cNvSpPr txBox="1">
            <a:spLocks noGrp="1"/>
          </p:cNvSpPr>
          <p:nvPr>
            <p:ph type="body" idx="2"/>
          </p:nvPr>
        </p:nvSpPr>
        <p:spPr>
          <a:xfrm>
            <a:off x="6299200" y="1610099"/>
            <a:ext cx="5283200" cy="42973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9"/>
          <p:cNvSpPr txBox="1"/>
          <p:nvPr/>
        </p:nvSpPr>
        <p:spPr>
          <a:xfrm>
            <a:off x="10972800" y="6223001"/>
            <a:ext cx="812800" cy="307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a:t>
            </a:fld>
            <a:endParaRPr sz="1400" b="0" i="0" u="none" strike="noStrike" cap="none" dirty="0">
              <a:solidFill>
                <a:srgbClr val="000000"/>
              </a:solidFill>
              <a:latin typeface="Calibri"/>
              <a:ea typeface="Calibri"/>
              <a:cs typeface="Calibri"/>
              <a:sym typeface="Calibri"/>
            </a:endParaRPr>
          </a:p>
        </p:txBody>
      </p:sp>
      <p:pic>
        <p:nvPicPr>
          <p:cNvPr id="39" name="Google Shape;39;p9" descr="Logo of the Disability Employment TA Center. On the left, there is a symbol of three people with outstretched arms that are colored in red, blue, and yellow. To the right of the logo is the TA Center name."/>
          <p:cNvPicPr preferRelativeResize="0"/>
          <p:nvPr/>
        </p:nvPicPr>
        <p:blipFill rotWithShape="1">
          <a:blip r:embed="rId2" cstate="print">
            <a:alphaModFix/>
            <a:extLst>
              <a:ext uri="{28A0092B-C50C-407E-A947-70E740481C1C}">
                <a14:useLocalDpi xmlns:a14="http://schemas.microsoft.com/office/drawing/2010/main" val="0"/>
              </a:ext>
            </a:extLst>
          </a:blip>
          <a:srcRect/>
          <a:stretch/>
        </p:blipFill>
        <p:spPr>
          <a:xfrm>
            <a:off x="533400" y="6047804"/>
            <a:ext cx="2062887" cy="658368"/>
          </a:xfrm>
          <a:prstGeom prst="rect">
            <a:avLst/>
          </a:prstGeom>
          <a:noFill/>
          <a:ln>
            <a:noFill/>
          </a:ln>
        </p:spPr>
      </p:pic>
      <p:pic>
        <p:nvPicPr>
          <p:cNvPr id="40" name="Google Shape;40;p9" descr="The Administration for Community Living (A C L) logo has three people with outstretched arms colored in blue, red, and yellow with the organization's letters."/>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087467" y="6173386"/>
            <a:ext cx="1241800" cy="513024"/>
          </a:xfrm>
          <a:prstGeom prst="rect">
            <a:avLst/>
          </a:prstGeom>
          <a:noFill/>
          <a:ln>
            <a:noFill/>
          </a:ln>
        </p:spPr>
      </p:pic>
      <p:sp>
        <p:nvSpPr>
          <p:cNvPr id="41" name="Google Shape;41;p9"/>
          <p:cNvSpPr txBox="1">
            <a:spLocks noGrp="1"/>
          </p:cNvSpPr>
          <p:nvPr>
            <p:ph type="title"/>
          </p:nvPr>
        </p:nvSpPr>
        <p:spPr>
          <a:xfrm>
            <a:off x="0" y="0"/>
            <a:ext cx="12192000" cy="1385093"/>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42" name="Google Shape;42;p9" descr="https://acl.gov/sites/default/files/graphics/AODColorRGB.jpg"/>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0058400" y="6169816"/>
            <a:ext cx="990600" cy="516594"/>
          </a:xfrm>
          <a:prstGeom prst="rect">
            <a:avLst/>
          </a:prstGeom>
          <a:noFill/>
          <a:ln>
            <a:noFill/>
          </a:ln>
        </p:spPr>
      </p:pic>
    </p:spTree>
    <p:extLst>
      <p:ext uri="{BB962C8B-B14F-4D97-AF65-F5344CB8AC3E}">
        <p14:creationId xmlns:p14="http://schemas.microsoft.com/office/powerpoint/2010/main" val="25037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A42E-6D28-8647-856C-C1E093F86F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16ACAE-5754-EA47-86D4-C193679BAB72}"/>
              </a:ext>
            </a:extLst>
          </p:cNvPr>
          <p:cNvSpPr>
            <a:spLocks noGrp="1"/>
          </p:cNvSpPr>
          <p:nvPr>
            <p:ph type="dt" sz="half" idx="10"/>
          </p:nvPr>
        </p:nvSpPr>
        <p:spPr/>
        <p:txBody>
          <a:bodyPr/>
          <a:lstStyle/>
          <a:p>
            <a:fld id="{47E91B00-DF29-1445-9B8A-18D8359212E7}" type="datetimeFigureOut">
              <a:rPr lang="en-US" smtClean="0"/>
              <a:t>2/8/2022</a:t>
            </a:fld>
            <a:endParaRPr lang="en-US" dirty="0"/>
          </a:p>
        </p:txBody>
      </p:sp>
      <p:sp>
        <p:nvSpPr>
          <p:cNvPr id="4" name="Footer Placeholder 3">
            <a:extLst>
              <a:ext uri="{FF2B5EF4-FFF2-40B4-BE49-F238E27FC236}">
                <a16:creationId xmlns:a16="http://schemas.microsoft.com/office/drawing/2014/main" id="{4DD65697-AD5C-7F4C-8DB3-F881CAE0BD6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C878672-A02D-364E-8656-A539531ACBCC}"/>
              </a:ext>
            </a:extLst>
          </p:cNvPr>
          <p:cNvSpPr>
            <a:spLocks noGrp="1"/>
          </p:cNvSpPr>
          <p:nvPr>
            <p:ph type="sldNum" sz="quarter" idx="12"/>
          </p:nvPr>
        </p:nvSpPr>
        <p:spPr/>
        <p:txBody>
          <a:bodyPr/>
          <a:lstStyle/>
          <a:p>
            <a:fld id="{4E0842EA-15DC-2948-A96F-432D9D8EA9B2}" type="slidenum">
              <a:rPr lang="en-US" smtClean="0"/>
              <a:t>‹#›</a:t>
            </a:fld>
            <a:endParaRPr lang="en-US" dirty="0"/>
          </a:p>
        </p:txBody>
      </p:sp>
    </p:spTree>
    <p:extLst>
      <p:ext uri="{BB962C8B-B14F-4D97-AF65-F5344CB8AC3E}">
        <p14:creationId xmlns:p14="http://schemas.microsoft.com/office/powerpoint/2010/main" val="1986156051"/>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7" name="Title Placeholder 8"/>
          <p:cNvSpPr>
            <a:spLocks noGrp="1"/>
          </p:cNvSpPr>
          <p:nvPr>
            <p:ph type="title"/>
          </p:nvPr>
        </p:nvSpPr>
        <p:spPr bwMode="auto">
          <a:xfrm>
            <a:off x="0" y="0"/>
            <a:ext cx="12192000" cy="1447800"/>
          </a:xfrm>
          <a:prstGeom prst="rect">
            <a:avLst/>
          </a:prstGeom>
          <a:solidFill>
            <a:schemeClr val="accent1"/>
          </a:solidFill>
          <a:ln>
            <a:noFill/>
          </a:ln>
          <a:effectLst>
            <a:outerShdw dist="76200" dir="5639981" algn="tl" rotWithShape="0">
              <a:srgbClr val="084A9C"/>
            </a:outerShdw>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 name="Slide Number Placeholder 9"/>
          <p:cNvSpPr>
            <a:spLocks noGrp="1"/>
          </p:cNvSpPr>
          <p:nvPr>
            <p:ph type="sldNum" sz="quarter" idx="4"/>
          </p:nvPr>
        </p:nvSpPr>
        <p:spPr>
          <a:xfrm>
            <a:off x="10363200" y="6324603"/>
            <a:ext cx="132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90493B5F-0DAC-4937-92CC-1AA868B9AF8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527" r:id="rId1"/>
    <p:sldLayoutId id="2147487537" r:id="rId2"/>
    <p:sldLayoutId id="2147487549" r:id="rId3"/>
    <p:sldLayoutId id="2147487544" r:id="rId4"/>
    <p:sldLayoutId id="2147487542" r:id="rId5"/>
    <p:sldLayoutId id="2147487550" r:id="rId6"/>
    <p:sldLayoutId id="2147487552" r:id="rId7"/>
    <p:sldLayoutId id="2147487553" r:id="rId8"/>
    <p:sldLayoutId id="2147487554" r:id="rId9"/>
  </p:sldLayoutIdLst>
  <p:hf hdr="0" ftr="0" dt="0"/>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static1.squarespace.com/static/5b168634266c075e94940211/t/61a5355b3b53df1223747aba/1638217051543/Subminimum+Wage+Fact+Sheet+-+Hire+Me+SC-+Accessibl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ble-sc.org/resources/subminimum-wage-faq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2" Type="http://schemas.openxmlformats.org/officeDocument/2006/relationships/hyperlink" Target="https://youtu.be/JUxjZ8ykjK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senate.ca.gov/media/senate-floor-session-20210909/video"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meet.google.com/ebj-ofdk-qcr?hs=122&amp;authuser=0" TargetMode="External"/><Relationship Id="rId2" Type="http://schemas.openxmlformats.org/officeDocument/2006/relationships/hyperlink" Target="https://meet.google.com/jii-vwxj-hpb?hs=122&amp;authuser=0"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tel:%E2%80%AA+1%20612-315-0217%E2%80%AC"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forms.gle/boxaF626cmy2vhU3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AoDemploymentTA@gmail.com" TargetMode="External"/><Relationship Id="rId2" Type="http://schemas.openxmlformats.org/officeDocument/2006/relationships/hyperlink" Target="https://aoddisabilityemploymenttacenter.com/on-demand-ta-requests/" TargetMode="Externa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s://aoddisabilityemploymenttacenter.com/" TargetMode="External"/><Relationship Id="rId2" Type="http://schemas.openxmlformats.org/officeDocument/2006/relationships/hyperlink" Target="mailto:AoDemploymentTA@gmail.com" TargetMode="Externa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s://aoddisabilityemploymenttacenter.com/detac-publica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aptionedtext.com/client/event.aspx?CustomerID=2067&amp;EventID=4664304" TargetMode="External"/><Relationship Id="rId2" Type="http://schemas.openxmlformats.org/officeDocument/2006/relationships/hyperlink" Target="https://support.zoom.us/hc/en-us/articles/2013626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upport.zoom.us/hc/en-us/articles/2055661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n with prosthetic leg sitting on the floor working on a computer">
            <a:extLst>
              <a:ext uri="{FF2B5EF4-FFF2-40B4-BE49-F238E27FC236}">
                <a16:creationId xmlns:a16="http://schemas.microsoft.com/office/drawing/2014/main" id="{A8289BB7-C045-4601-A8E7-82383F513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47" y="2362200"/>
            <a:ext cx="6916737" cy="4173886"/>
          </a:xfrm>
          <a:prstGeom prst="rect">
            <a:avLst/>
          </a:prstGeom>
        </p:spPr>
      </p:pic>
      <p:sp>
        <p:nvSpPr>
          <p:cNvPr id="6" name="Title 5"/>
          <p:cNvSpPr>
            <a:spLocks noGrp="1"/>
          </p:cNvSpPr>
          <p:nvPr>
            <p:ph type="title"/>
          </p:nvPr>
        </p:nvSpPr>
        <p:spPr>
          <a:xfrm>
            <a:off x="0" y="1151288"/>
            <a:ext cx="12192000" cy="1124552"/>
          </a:xfrm>
        </p:spPr>
        <p:txBody>
          <a:bodyPr wrap="square" anchor="ctr">
            <a:noAutofit/>
          </a:bodyPr>
          <a:lstStyle/>
          <a:p>
            <a:pPr marL="0" marR="0" algn="ctr">
              <a:spcBef>
                <a:spcPts val="0"/>
              </a:spcBef>
              <a:spcAft>
                <a:spcPts val="0"/>
              </a:spcAft>
            </a:pPr>
            <a:r>
              <a:rPr lang="en-US" sz="3300" b="1" dirty="0">
                <a:effectLst/>
                <a:ea typeface="Times New Roman" panose="02020603050405020304" pitchFamily="18" charset="0"/>
              </a:rPr>
              <a:t>Employment First 2.0: Developing a Foundation for Excelling Systems Change Efforts through Legislative Action </a:t>
            </a:r>
            <a:endParaRPr lang="en-US" sz="3300" dirty="0">
              <a:effectLst/>
              <a:ea typeface="Times New Roman" panose="02020603050405020304" pitchFamily="18" charset="0"/>
            </a:endParaRPr>
          </a:p>
        </p:txBody>
      </p:sp>
      <p:sp>
        <p:nvSpPr>
          <p:cNvPr id="12" name="Text Placeholder 1">
            <a:extLst>
              <a:ext uri="{FF2B5EF4-FFF2-40B4-BE49-F238E27FC236}">
                <a16:creationId xmlns:a16="http://schemas.microsoft.com/office/drawing/2014/main" id="{05A16728-DBFB-48D4-A7A3-3E9D7360889F}"/>
              </a:ext>
            </a:extLst>
          </p:cNvPr>
          <p:cNvSpPr>
            <a:spLocks noGrp="1"/>
          </p:cNvSpPr>
          <p:nvPr>
            <p:ph type="body" sz="quarter" idx="10"/>
          </p:nvPr>
        </p:nvSpPr>
        <p:spPr>
          <a:xfrm>
            <a:off x="7924800" y="2590800"/>
            <a:ext cx="3733800" cy="535807"/>
          </a:xfrm>
        </p:spPr>
        <p:txBody>
          <a:bodyPr>
            <a:normAutofit fontScale="25000" lnSpcReduction="20000"/>
          </a:bodyPr>
          <a:lstStyle/>
          <a:p>
            <a:r>
              <a:rPr lang="en-US" sz="9600" dirty="0"/>
              <a:t>Community of Practice (CoP) series</a:t>
            </a:r>
          </a:p>
        </p:txBody>
      </p:sp>
      <p:sp>
        <p:nvSpPr>
          <p:cNvPr id="14" name="Text Placeholder 3">
            <a:extLst>
              <a:ext uri="{FF2B5EF4-FFF2-40B4-BE49-F238E27FC236}">
                <a16:creationId xmlns:a16="http://schemas.microsoft.com/office/drawing/2014/main" id="{2C61A7DE-05E3-471F-9E6B-9C21B7703566}"/>
              </a:ext>
            </a:extLst>
          </p:cNvPr>
          <p:cNvSpPr>
            <a:spLocks noGrp="1"/>
          </p:cNvSpPr>
          <p:nvPr>
            <p:ph type="body" sz="quarter" idx="13"/>
          </p:nvPr>
        </p:nvSpPr>
        <p:spPr>
          <a:xfrm>
            <a:off x="8458200" y="3299327"/>
            <a:ext cx="2667000" cy="838200"/>
          </a:xfrm>
        </p:spPr>
        <p:txBody>
          <a:bodyPr/>
          <a:lstStyle/>
          <a:p>
            <a:r>
              <a:rPr lang="en-US" dirty="0"/>
              <a:t>January 11, 2022</a:t>
            </a:r>
          </a:p>
        </p:txBody>
      </p:sp>
    </p:spTree>
    <p:extLst>
      <p:ext uri="{BB962C8B-B14F-4D97-AF65-F5344CB8AC3E}">
        <p14:creationId xmlns:p14="http://schemas.microsoft.com/office/powerpoint/2010/main" val="212577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0" y="0"/>
            <a:ext cx="12192000" cy="1385093"/>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Able South Carolina</a:t>
            </a:r>
            <a:endParaRPr dirty="0"/>
          </a:p>
        </p:txBody>
      </p:sp>
      <p:sp>
        <p:nvSpPr>
          <p:cNvPr id="77" name="Google Shape;77;p3"/>
          <p:cNvSpPr txBox="1">
            <a:spLocks noGrp="1"/>
          </p:cNvSpPr>
          <p:nvPr>
            <p:ph type="body" idx="1"/>
          </p:nvPr>
        </p:nvSpPr>
        <p:spPr>
          <a:xfrm>
            <a:off x="609600" y="1610099"/>
            <a:ext cx="5638800" cy="4297363"/>
          </a:xfrm>
          <a:prstGeom prst="rect">
            <a:avLst/>
          </a:prstGeom>
          <a:noFill/>
          <a:ln>
            <a:noFill/>
          </a:ln>
        </p:spPr>
        <p:txBody>
          <a:bodyPr spcFirstLastPara="1" wrap="square" lIns="91425" tIns="45700" rIns="91425" bIns="45700" anchor="t" anchorCtr="0">
            <a:noAutofit/>
          </a:bodyPr>
          <a:lstStyle/>
          <a:p>
            <a:pPr marL="342900" lvl="0" indent="-355600" algn="l" rtl="0">
              <a:spcBef>
                <a:spcPts val="0"/>
              </a:spcBef>
              <a:spcAft>
                <a:spcPts val="0"/>
              </a:spcAft>
              <a:buClr>
                <a:srgbClr val="000000"/>
              </a:buClr>
              <a:buSzPts val="2200"/>
              <a:buFont typeface="Calibri"/>
              <a:buChar char="•"/>
            </a:pPr>
            <a:r>
              <a:rPr lang="en-US" sz="2200" i="0" u="none" strike="noStrike" dirty="0">
                <a:solidFill>
                  <a:srgbClr val="000000"/>
                </a:solidFill>
              </a:rPr>
              <a:t>Center for Independent Living.</a:t>
            </a:r>
            <a:endParaRPr sz="2200" i="0" u="none" strike="noStrike" dirty="0">
              <a:solidFill>
                <a:srgbClr val="000000"/>
              </a:solidFill>
            </a:endParaRPr>
          </a:p>
          <a:p>
            <a:pPr marL="342900" lvl="0" indent="-355600" algn="l" rtl="0">
              <a:spcBef>
                <a:spcPts val="0"/>
              </a:spcBef>
              <a:spcAft>
                <a:spcPts val="0"/>
              </a:spcAft>
              <a:buClr>
                <a:srgbClr val="000000"/>
              </a:buClr>
              <a:buSzPts val="2200"/>
              <a:buFont typeface="Calibri"/>
              <a:buChar char="•"/>
            </a:pPr>
            <a:r>
              <a:rPr lang="en-US" sz="2200" i="0" u="none" strike="noStrike" dirty="0">
                <a:solidFill>
                  <a:srgbClr val="000000"/>
                </a:solidFill>
              </a:rPr>
              <a:t>Covers 23 counties (Upstate/Midlands of SC) but majority of programs are statewide.</a:t>
            </a:r>
            <a:endParaRPr sz="2200" i="0" u="none" strike="noStrike" dirty="0">
              <a:solidFill>
                <a:srgbClr val="000000"/>
              </a:solidFill>
            </a:endParaRPr>
          </a:p>
          <a:p>
            <a:pPr marL="342900" lvl="0" indent="-355600" algn="l" rtl="0">
              <a:spcBef>
                <a:spcPts val="0"/>
              </a:spcBef>
              <a:spcAft>
                <a:spcPts val="1800"/>
              </a:spcAft>
              <a:buClr>
                <a:srgbClr val="000000"/>
              </a:buClr>
              <a:buSzPts val="2200"/>
              <a:buFont typeface="Calibri"/>
              <a:buChar char="•"/>
            </a:pPr>
            <a:r>
              <a:rPr lang="en-US" sz="2200" i="0" u="none" strike="noStrike" dirty="0">
                <a:solidFill>
                  <a:srgbClr val="000000"/>
                </a:solidFill>
              </a:rPr>
              <a:t>Over 80% of our staff are people with disabilities.</a:t>
            </a:r>
            <a:endParaRPr sz="2200" i="0" u="none" strike="noStrike" dirty="0">
              <a:solidFill>
                <a:srgbClr val="000000"/>
              </a:solidFill>
            </a:endParaRPr>
          </a:p>
          <a:p>
            <a:pPr marL="342900" lvl="0" indent="-355600" algn="l" rtl="0">
              <a:spcBef>
                <a:spcPts val="0"/>
              </a:spcBef>
              <a:spcAft>
                <a:spcPts val="0"/>
              </a:spcAft>
              <a:buClr>
                <a:srgbClr val="000000"/>
              </a:buClr>
              <a:buSzPts val="2200"/>
              <a:buFont typeface="Calibri"/>
              <a:buChar char="•"/>
            </a:pPr>
            <a:r>
              <a:rPr lang="en-US" sz="2200" i="0" u="none" strike="noStrike" dirty="0">
                <a:solidFill>
                  <a:srgbClr val="000000"/>
                </a:solidFill>
              </a:rPr>
              <a:t>Core Services</a:t>
            </a:r>
            <a:endParaRPr sz="2200" i="0" u="none" strike="noStrike" dirty="0">
              <a:solidFill>
                <a:srgbClr val="000000"/>
              </a:solidFill>
            </a:endParaRPr>
          </a:p>
          <a:p>
            <a:pPr marL="742950" lvl="1" indent="-298450" algn="l" rtl="0">
              <a:spcBef>
                <a:spcPts val="0"/>
              </a:spcBef>
              <a:spcAft>
                <a:spcPts val="0"/>
              </a:spcAft>
              <a:buClr>
                <a:srgbClr val="000000"/>
              </a:buClr>
              <a:buSzPts val="2200"/>
              <a:buFont typeface="Calibri"/>
              <a:buChar char="•"/>
            </a:pPr>
            <a:r>
              <a:rPr lang="en-US" sz="2200" i="0" u="none" strike="noStrike" dirty="0">
                <a:solidFill>
                  <a:srgbClr val="000000"/>
                </a:solidFill>
              </a:rPr>
              <a:t>Information &amp; Referral</a:t>
            </a:r>
            <a:endParaRPr sz="2200" i="0" u="none" strike="noStrike" dirty="0">
              <a:solidFill>
                <a:srgbClr val="000000"/>
              </a:solidFill>
            </a:endParaRPr>
          </a:p>
          <a:p>
            <a:pPr marL="742950" lvl="1" indent="-298450" algn="l" rtl="0">
              <a:spcBef>
                <a:spcPts val="0"/>
              </a:spcBef>
              <a:spcAft>
                <a:spcPts val="0"/>
              </a:spcAft>
              <a:buClr>
                <a:srgbClr val="000000"/>
              </a:buClr>
              <a:buSzPts val="2200"/>
              <a:buFont typeface="Calibri"/>
              <a:buChar char="•"/>
            </a:pPr>
            <a:r>
              <a:rPr lang="en-US" sz="2200" i="0" u="none" strike="noStrike" dirty="0">
                <a:solidFill>
                  <a:srgbClr val="000000"/>
                </a:solidFill>
              </a:rPr>
              <a:t>Independent Living </a:t>
            </a:r>
            <a:endParaRPr sz="2200" i="0" u="none" strike="noStrike" dirty="0">
              <a:solidFill>
                <a:srgbClr val="000000"/>
              </a:solidFill>
            </a:endParaRPr>
          </a:p>
          <a:p>
            <a:pPr marL="742950" lvl="1" indent="-298450" algn="l" rtl="0">
              <a:spcBef>
                <a:spcPts val="0"/>
              </a:spcBef>
              <a:spcAft>
                <a:spcPts val="0"/>
              </a:spcAft>
              <a:buClr>
                <a:srgbClr val="000000"/>
              </a:buClr>
              <a:buSzPts val="2200"/>
              <a:buFont typeface="Calibri"/>
              <a:buChar char="•"/>
            </a:pPr>
            <a:r>
              <a:rPr lang="en-US" sz="2200" i="0" u="none" strike="noStrike" dirty="0">
                <a:solidFill>
                  <a:srgbClr val="000000"/>
                </a:solidFill>
              </a:rPr>
              <a:t>Advocacy</a:t>
            </a:r>
            <a:endParaRPr sz="2200" i="0" u="none" strike="noStrike" dirty="0">
              <a:solidFill>
                <a:srgbClr val="000000"/>
              </a:solidFill>
            </a:endParaRPr>
          </a:p>
          <a:p>
            <a:pPr marL="742950" lvl="1" indent="-298450" algn="l" rtl="0">
              <a:spcBef>
                <a:spcPts val="0"/>
              </a:spcBef>
              <a:spcAft>
                <a:spcPts val="0"/>
              </a:spcAft>
              <a:buClr>
                <a:srgbClr val="000000"/>
              </a:buClr>
              <a:buSzPts val="2200"/>
              <a:buFont typeface="Calibri"/>
              <a:buChar char="•"/>
            </a:pPr>
            <a:r>
              <a:rPr lang="en-US" sz="2200" i="0" u="none" strike="noStrike" dirty="0">
                <a:solidFill>
                  <a:srgbClr val="000000"/>
                </a:solidFill>
              </a:rPr>
              <a:t>Peer Support</a:t>
            </a:r>
            <a:endParaRPr sz="2200" i="0" u="none" strike="noStrike" dirty="0">
              <a:solidFill>
                <a:srgbClr val="000000"/>
              </a:solidFill>
            </a:endParaRPr>
          </a:p>
          <a:p>
            <a:pPr marL="742950" lvl="1" indent="-298450" algn="l" rtl="0">
              <a:spcBef>
                <a:spcPts val="0"/>
              </a:spcBef>
              <a:spcAft>
                <a:spcPts val="0"/>
              </a:spcAft>
              <a:buClr>
                <a:srgbClr val="000000"/>
              </a:buClr>
              <a:buSzPts val="2200"/>
              <a:buFont typeface="Calibri"/>
              <a:buChar char="•"/>
            </a:pPr>
            <a:r>
              <a:rPr lang="en-US" sz="2200" i="0" u="none" strike="noStrike" dirty="0">
                <a:solidFill>
                  <a:srgbClr val="000000"/>
                </a:solidFill>
              </a:rPr>
              <a:t>Transition (Youth &amp; Community)</a:t>
            </a:r>
            <a:endParaRPr sz="2200" dirty="0"/>
          </a:p>
        </p:txBody>
      </p:sp>
      <p:pic>
        <p:nvPicPr>
          <p:cNvPr id="78" name="Google Shape;78;p3" descr="Able South Carolina logo which says Able South Carolina in black letters and underneath says independent living for all. "/>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7648000" y="2076174"/>
            <a:ext cx="3001925" cy="3001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0" y="0"/>
            <a:ext cx="12192000" cy="1385093"/>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Foundation with Legislators</a:t>
            </a:r>
            <a:endParaRPr dirty="0"/>
          </a:p>
        </p:txBody>
      </p:sp>
      <p:sp>
        <p:nvSpPr>
          <p:cNvPr id="84" name="Google Shape;84;p4"/>
          <p:cNvSpPr txBox="1">
            <a:spLocks noGrp="1"/>
          </p:cNvSpPr>
          <p:nvPr>
            <p:ph type="body" idx="1"/>
          </p:nvPr>
        </p:nvSpPr>
        <p:spPr>
          <a:xfrm>
            <a:off x="609600" y="1610100"/>
            <a:ext cx="10278600" cy="42975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1800"/>
              </a:spcAft>
              <a:buSzPts val="2000"/>
              <a:buChar char="●"/>
            </a:pPr>
            <a:r>
              <a:rPr lang="en-US" sz="2000" dirty="0"/>
              <a:t>Passed Right to Parent Act in 2017. Introduced the Employment First Initiative Act in 2017.</a:t>
            </a:r>
            <a:endParaRPr sz="2000" dirty="0"/>
          </a:p>
          <a:p>
            <a:pPr marL="457200" lvl="0" indent="-355600" algn="l" rtl="0">
              <a:spcBef>
                <a:spcPts val="0"/>
              </a:spcBef>
              <a:spcAft>
                <a:spcPts val="1800"/>
              </a:spcAft>
              <a:buSzPts val="2000"/>
              <a:buChar char="●"/>
            </a:pPr>
            <a:r>
              <a:rPr lang="en-US" sz="2000" dirty="0"/>
              <a:t>Held regular meetings with legislators to inform them of issues affecting the disability community.</a:t>
            </a:r>
            <a:endParaRPr sz="2000" dirty="0"/>
          </a:p>
          <a:p>
            <a:pPr marL="457200" lvl="0" indent="-355600" algn="l" rtl="0">
              <a:spcBef>
                <a:spcPts val="0"/>
              </a:spcBef>
              <a:spcAft>
                <a:spcPts val="1800"/>
              </a:spcAft>
              <a:buSzPts val="2000"/>
              <a:buChar char="●"/>
            </a:pPr>
            <a:r>
              <a:rPr lang="en-US" sz="2000" dirty="0"/>
              <a:t>Built relationships with key legislator “champions” for disability rights.</a:t>
            </a:r>
            <a:endParaRPr sz="2000" dirty="0"/>
          </a:p>
          <a:p>
            <a:pPr marL="457200" lvl="0" indent="-355600" algn="l" rtl="0">
              <a:spcBef>
                <a:spcPts val="0"/>
              </a:spcBef>
              <a:spcAft>
                <a:spcPts val="1800"/>
              </a:spcAft>
              <a:buSzPts val="2000"/>
              <a:buChar char="●"/>
            </a:pPr>
            <a:r>
              <a:rPr lang="en-US" sz="2000" dirty="0"/>
              <a:t>Started Advocacy Day for Access and Independence in 2014 (yearly event), typically held at SC State House, which helped with exposure of disability rights issues.</a:t>
            </a:r>
            <a:endParaRPr sz="2000" dirty="0"/>
          </a:p>
          <a:p>
            <a:pPr marL="457200" lvl="0" indent="-355600" algn="l" rtl="0">
              <a:spcBef>
                <a:spcPts val="0"/>
              </a:spcBef>
              <a:spcAft>
                <a:spcPts val="0"/>
              </a:spcAft>
              <a:buSzPts val="2000"/>
              <a:buChar char="●"/>
            </a:pPr>
            <a:r>
              <a:rPr lang="en-US" sz="2000" dirty="0"/>
              <a:t>Grassroots efforts: utilizes Salsa Labs to allow consumers to contact legislators on important issues with ease.</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g10b9fca4303_1_8"/>
          <p:cNvSpPr txBox="1">
            <a:spLocks noGrp="1"/>
          </p:cNvSpPr>
          <p:nvPr>
            <p:ph type="title"/>
          </p:nvPr>
        </p:nvSpPr>
        <p:spPr>
          <a:xfrm>
            <a:off x="0" y="0"/>
            <a:ext cx="12192000" cy="138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Subminimum Wage legislation</a:t>
            </a:r>
            <a:endParaRPr dirty="0"/>
          </a:p>
        </p:txBody>
      </p:sp>
      <p:sp>
        <p:nvSpPr>
          <p:cNvPr id="90" name="Google Shape;90;g10b9fca4303_1_8"/>
          <p:cNvSpPr txBox="1">
            <a:spLocks noGrp="1"/>
          </p:cNvSpPr>
          <p:nvPr>
            <p:ph type="body" idx="1"/>
          </p:nvPr>
        </p:nvSpPr>
        <p:spPr>
          <a:xfrm>
            <a:off x="609600" y="1567767"/>
            <a:ext cx="10972800" cy="4297500"/>
          </a:xfrm>
          <a:prstGeom prst="rect">
            <a:avLst/>
          </a:prstGeom>
        </p:spPr>
        <p:txBody>
          <a:bodyPr spcFirstLastPara="1" wrap="square" lIns="91425" tIns="45700" rIns="91425" bIns="45700" anchor="t" anchorCtr="0">
            <a:noAutofit/>
          </a:bodyPr>
          <a:lstStyle/>
          <a:p>
            <a:pPr marL="457200" lvl="0" indent="-355600" algn="l" rtl="0">
              <a:spcBef>
                <a:spcPts val="640"/>
              </a:spcBef>
              <a:spcAft>
                <a:spcPts val="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One legislator champion came to us in 2020 wanting to phase out subminimum wage in SC after we raised the issues. </a:t>
            </a:r>
            <a:endParaRPr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914400" lvl="1" indent="-355600" algn="l" rtl="0">
              <a:spcBef>
                <a:spcPts val="0"/>
              </a:spcBef>
              <a:spcAft>
                <a:spcPts val="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Researched other states legislation related to subminimum wage. </a:t>
            </a:r>
            <a:endParaRPr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914400" lvl="1" indent="-355600" algn="l" rtl="0">
              <a:spcBef>
                <a:spcPts val="0"/>
              </a:spcBef>
              <a:spcAft>
                <a:spcPts val="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Drafted legislation which was introduced in February 2021. </a:t>
            </a:r>
            <a:endParaRPr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914400" lvl="1" indent="-355600" algn="l" rtl="0">
              <a:spcBef>
                <a:spcPts val="0"/>
              </a:spcBef>
              <a:spcAft>
                <a:spcPts val="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Scheduled meeting with Senate members to get support on subminimum wage and advocate for legislation. </a:t>
            </a:r>
            <a:endParaRPr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914400" lvl="1" indent="-355600" algn="l" rtl="0">
              <a:spcBef>
                <a:spcPts val="0"/>
              </a:spcBef>
              <a:spcAft>
                <a:spcPts val="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Provided testimony at every hearing; coordinated other speakers. </a:t>
            </a:r>
            <a:endParaRPr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914400" lvl="1" indent="-355600" algn="l" rtl="0">
              <a:spcBef>
                <a:spcPts val="0"/>
              </a:spcBef>
              <a:spcAft>
                <a:spcPts val="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Issued press releases to engage the media and the public. </a:t>
            </a:r>
            <a:endParaRPr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914400" lvl="1" indent="-355600" algn="l" rtl="0">
              <a:spcBef>
                <a:spcPts val="0"/>
              </a:spcBef>
              <a:spcAft>
                <a:spcPts val="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Developed </a:t>
            </a:r>
            <a:r>
              <a:rPr lang="en-US" sz="2000" dirty="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legislative handout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and </a:t>
            </a:r>
            <a:r>
              <a:rPr lang="en-US" sz="2000" u="sng" dirty="0">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FAQs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to educate legislators and the community.</a:t>
            </a:r>
            <a:endParaRPr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914400" lvl="1" indent="-355600" algn="l" rtl="0">
              <a:spcBef>
                <a:spcPts val="0"/>
              </a:spcBef>
              <a:spcAft>
                <a:spcPts val="1800"/>
              </a:spcAft>
              <a:buSzPts val="2000"/>
              <a:buChar char="○"/>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Paired with local DD providers and self-advocates who have transitioned from subminimum wage to share their story through legislative testimony.</a:t>
            </a:r>
            <a:endParaRPr sz="2000" dirty="0"/>
          </a:p>
          <a:p>
            <a:pPr marL="457200" lvl="0" indent="-355600" algn="l" rtl="0">
              <a:spcBef>
                <a:spcPts val="640"/>
              </a:spcBef>
              <a:spcAft>
                <a:spcPts val="0"/>
              </a:spcAft>
              <a:buSzPts val="2000"/>
              <a:buChar char="●"/>
            </a:pPr>
            <a:r>
              <a:rPr lang="en-US" sz="2000" dirty="0"/>
              <a:t>The legislation, once passed, includes a three-year phase out of subminimum wage in SC</a:t>
            </a: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08c91769d8_0_5"/>
          <p:cNvSpPr txBox="1">
            <a:spLocks noGrp="1"/>
          </p:cNvSpPr>
          <p:nvPr>
            <p:ph type="title"/>
          </p:nvPr>
        </p:nvSpPr>
        <p:spPr>
          <a:xfrm>
            <a:off x="0" y="0"/>
            <a:ext cx="12192000" cy="1385100"/>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Funding Structure for Legislative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Work</a:t>
            </a:r>
            <a:endParaRPr dirty="0"/>
          </a:p>
        </p:txBody>
      </p:sp>
      <p:sp>
        <p:nvSpPr>
          <p:cNvPr id="97" name="Google Shape;97;g108c91769d8_0_5"/>
          <p:cNvSpPr txBox="1">
            <a:spLocks noGrp="1"/>
          </p:cNvSpPr>
          <p:nvPr>
            <p:ph type="body" idx="1"/>
          </p:nvPr>
        </p:nvSpPr>
        <p:spPr>
          <a:xfrm>
            <a:off x="609600" y="1610100"/>
            <a:ext cx="10278600" cy="429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00"/>
              </a:spcBef>
              <a:spcAft>
                <a:spcPts val="1800"/>
              </a:spcAft>
              <a:buClr>
                <a:schemeClr val="dk1"/>
              </a:buClr>
              <a:buSzPts val="1100"/>
              <a:buFont typeface="Arial"/>
              <a:buNone/>
            </a:pPr>
            <a:r>
              <a:rPr lang="en-US" sz="2600" dirty="0"/>
              <a:t>•</a:t>
            </a:r>
            <a:r>
              <a:rPr lang="en-US" sz="2800" dirty="0"/>
              <a:t>ACL grantees </a:t>
            </a:r>
            <a:r>
              <a:rPr lang="en-US" sz="2800" u="sng" dirty="0"/>
              <a:t>can NOT</a:t>
            </a:r>
            <a:r>
              <a:rPr lang="en-US" sz="2800" dirty="0"/>
              <a:t> lobby with any federal funding. However, you can provide education on how a certain bill can impact the disability community. You just can't introduce a bill or take a position on a bill. </a:t>
            </a:r>
            <a:endParaRPr sz="2800" dirty="0"/>
          </a:p>
          <a:p>
            <a:pPr marL="0" lvl="0" indent="0" algn="l" rtl="0">
              <a:lnSpc>
                <a:spcPct val="90000"/>
              </a:lnSpc>
              <a:spcBef>
                <a:spcPts val="500"/>
              </a:spcBef>
              <a:spcAft>
                <a:spcPts val="0"/>
              </a:spcAft>
              <a:buClr>
                <a:schemeClr val="dk1"/>
              </a:buClr>
              <a:buSzPts val="1100"/>
              <a:buFont typeface="Arial"/>
              <a:buNone/>
            </a:pPr>
            <a:r>
              <a:rPr lang="en-US" sz="2600" dirty="0"/>
              <a:t>•</a:t>
            </a:r>
            <a:r>
              <a:rPr lang="en-US" sz="2800" dirty="0"/>
              <a:t>You </a:t>
            </a:r>
            <a:r>
              <a:rPr lang="en-US" sz="2800" b="1" u="sng" dirty="0"/>
              <a:t>CAN</a:t>
            </a:r>
            <a:r>
              <a:rPr lang="en-US" sz="2800" dirty="0"/>
              <a:t> lobby with unrestricted, non-federal funding.</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08c91769d8_0_0"/>
          <p:cNvSpPr txBox="1">
            <a:spLocks noGrp="1"/>
          </p:cNvSpPr>
          <p:nvPr>
            <p:ph type="title"/>
          </p:nvPr>
        </p:nvSpPr>
        <p:spPr>
          <a:xfrm>
            <a:off x="0" y="0"/>
            <a:ext cx="12192000" cy="1385100"/>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Partners</a:t>
            </a:r>
            <a:endParaRPr dirty="0"/>
          </a:p>
        </p:txBody>
      </p:sp>
      <p:sp>
        <p:nvSpPr>
          <p:cNvPr id="103" name="Google Shape;103;g108c91769d8_0_0"/>
          <p:cNvSpPr txBox="1">
            <a:spLocks noGrp="1"/>
          </p:cNvSpPr>
          <p:nvPr>
            <p:ph type="body" idx="1"/>
          </p:nvPr>
        </p:nvSpPr>
        <p:spPr>
          <a:xfrm>
            <a:off x="533525" y="1622775"/>
            <a:ext cx="10197600" cy="4161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dirty="0">
                <a:solidFill>
                  <a:srgbClr val="000000"/>
                </a:solidFill>
              </a:rPr>
              <a:t>Disability Rights SC (SC’s P&amp;A)</a:t>
            </a:r>
            <a:endParaRPr sz="2400" dirty="0">
              <a:solidFill>
                <a:srgbClr val="000000"/>
              </a:solidFill>
            </a:endParaRPr>
          </a:p>
          <a:p>
            <a:pPr marL="457200" lvl="0" indent="-381000" algn="l" rtl="0">
              <a:spcBef>
                <a:spcPts val="0"/>
              </a:spcBef>
              <a:spcAft>
                <a:spcPts val="0"/>
              </a:spcAft>
              <a:buClr>
                <a:srgbClr val="000000"/>
              </a:buClr>
              <a:buSzPts val="2400"/>
              <a:buChar char="●"/>
            </a:pPr>
            <a:r>
              <a:rPr lang="en-US" sz="2400" dirty="0">
                <a:solidFill>
                  <a:srgbClr val="000000"/>
                </a:solidFill>
              </a:rPr>
              <a:t>SC Developmental Disabilities Council</a:t>
            </a:r>
            <a:endParaRPr sz="2400" dirty="0">
              <a:solidFill>
                <a:srgbClr val="000000"/>
              </a:solidFill>
            </a:endParaRPr>
          </a:p>
          <a:p>
            <a:pPr marL="457200" lvl="0" indent="-381000" algn="l" rtl="0">
              <a:spcBef>
                <a:spcPts val="0"/>
              </a:spcBef>
              <a:spcAft>
                <a:spcPts val="0"/>
              </a:spcAft>
              <a:buClr>
                <a:srgbClr val="000000"/>
              </a:buClr>
              <a:buSzPts val="2400"/>
              <a:buChar char="●"/>
            </a:pPr>
            <a:r>
              <a:rPr lang="en-US" sz="2400" dirty="0">
                <a:solidFill>
                  <a:srgbClr val="000000"/>
                </a:solidFill>
              </a:rPr>
              <a:t>USC’s Center for Disability Resources (SC’s UCEDD)</a:t>
            </a:r>
            <a:endParaRPr sz="2400" dirty="0">
              <a:solidFill>
                <a:srgbClr val="000000"/>
              </a:solidFill>
            </a:endParaRPr>
          </a:p>
          <a:p>
            <a:pPr marL="457200" lvl="0" indent="-381000" algn="l" rtl="0">
              <a:spcBef>
                <a:spcPts val="0"/>
              </a:spcBef>
              <a:spcAft>
                <a:spcPts val="0"/>
              </a:spcAft>
              <a:buClr>
                <a:srgbClr val="000000"/>
              </a:buClr>
              <a:buSzPts val="2400"/>
              <a:buChar char="●"/>
            </a:pPr>
            <a:r>
              <a:rPr lang="en-US" sz="2400" dirty="0">
                <a:solidFill>
                  <a:srgbClr val="000000"/>
                </a:solidFill>
              </a:rPr>
              <a:t>SC Vocational Rehabilitation/SC Commission for the Blind</a:t>
            </a:r>
            <a:endParaRPr sz="2400" dirty="0">
              <a:solidFill>
                <a:srgbClr val="000000"/>
              </a:solidFill>
            </a:endParaRPr>
          </a:p>
          <a:p>
            <a:pPr marL="457200" lvl="0" indent="-381000" algn="l" rtl="0">
              <a:spcBef>
                <a:spcPts val="0"/>
              </a:spcBef>
              <a:spcAft>
                <a:spcPts val="0"/>
              </a:spcAft>
              <a:buClr>
                <a:srgbClr val="000000"/>
              </a:buClr>
              <a:buSzPts val="2400"/>
              <a:buChar char="●"/>
            </a:pPr>
            <a:r>
              <a:rPr lang="en-US" sz="2400" dirty="0">
                <a:solidFill>
                  <a:srgbClr val="000000"/>
                </a:solidFill>
              </a:rPr>
              <a:t>Local DD </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providers</a:t>
            </a:r>
            <a:r>
              <a:rPr lang="en-US" sz="2400" dirty="0">
                <a:solidFill>
                  <a:srgbClr val="000000"/>
                </a:solidFill>
              </a:rPr>
              <a:t> </a:t>
            </a:r>
            <a:endParaRPr sz="2400" dirty="0">
              <a:solidFill>
                <a:srgbClr val="000000"/>
              </a:solidFill>
            </a:endParaRPr>
          </a:p>
          <a:p>
            <a:pPr marL="457200" lvl="0" indent="-381000" algn="l" rtl="0">
              <a:spcBef>
                <a:spcPts val="0"/>
              </a:spcBef>
              <a:spcAft>
                <a:spcPts val="0"/>
              </a:spcAft>
              <a:buClr>
                <a:srgbClr val="000000"/>
              </a:buClr>
              <a:buSzPts val="2400"/>
              <a:buChar char="●"/>
            </a:pPr>
            <a:r>
              <a:rPr lang="en-US" sz="2400" dirty="0">
                <a:solidFill>
                  <a:srgbClr val="000000"/>
                </a:solidFill>
              </a:rPr>
              <a:t>LIFE programs</a:t>
            </a:r>
            <a:endParaRPr sz="2400" dirty="0">
              <a:solidFill>
                <a:srgbClr val="000000"/>
              </a:solidFill>
            </a:endParaRPr>
          </a:p>
          <a:p>
            <a:pPr marL="457200" lvl="0" indent="-381000" algn="l" rtl="0">
              <a:spcBef>
                <a:spcPts val="0"/>
              </a:spcBef>
              <a:spcAft>
                <a:spcPts val="0"/>
              </a:spcAft>
              <a:buClr>
                <a:srgbClr val="000000"/>
              </a:buClr>
              <a:buSzPts val="2400"/>
              <a:buChar char="●"/>
            </a:pPr>
            <a:r>
              <a:rPr lang="en-US" sz="2400" dirty="0">
                <a:solidFill>
                  <a:srgbClr val="000000"/>
                </a:solidFill>
              </a:rPr>
              <a:t>SC Department of Education</a:t>
            </a:r>
            <a:endParaRPr sz="2400" dirty="0">
              <a:solidFill>
                <a:srgbClr val="000000"/>
              </a:solidFill>
            </a:endParaRPr>
          </a:p>
          <a:p>
            <a:pPr marL="457200" lvl="0" indent="-381000" algn="l" rtl="0">
              <a:spcBef>
                <a:spcPts val="0"/>
              </a:spcBef>
              <a:spcAft>
                <a:spcPts val="0"/>
              </a:spcAft>
              <a:buClr>
                <a:srgbClr val="000000"/>
              </a:buClr>
              <a:buSzPts val="2400"/>
              <a:buChar char="●"/>
            </a:pPr>
            <a:r>
              <a:rPr lang="en-US" sz="2400" dirty="0">
                <a:solidFill>
                  <a:srgbClr val="000000"/>
                </a:solidFill>
              </a:rPr>
              <a:t>Family Connection of SC (SC’s PTI)</a:t>
            </a:r>
            <a:endParaRPr sz="2400" dirty="0">
              <a:solidFill>
                <a:srgbClr val="000000"/>
              </a:solidFill>
            </a:endParaRPr>
          </a:p>
          <a:p>
            <a:pPr marL="457200" lvl="0" indent="-381000" algn="l" rtl="0">
              <a:spcBef>
                <a:spcPts val="0"/>
              </a:spcBef>
              <a:spcAft>
                <a:spcPts val="0"/>
              </a:spcAft>
              <a:buSzPts val="2400"/>
              <a:buChar char="●"/>
            </a:pPr>
            <a:r>
              <a:rPr lang="en-US" sz="2400" dirty="0"/>
              <a:t>SC’s Transition and Post-Secondary (TPSID) programs</a:t>
            </a:r>
            <a:endParaRPr sz="2400" dirty="0"/>
          </a:p>
          <a:p>
            <a:pPr marL="457200" lvl="0" indent="-381000" algn="l" rtl="0">
              <a:spcBef>
                <a:spcPts val="0"/>
              </a:spcBef>
              <a:spcAft>
                <a:spcPts val="0"/>
              </a:spcAft>
              <a:buSzPts val="2400"/>
              <a:buChar char="●"/>
            </a:pPr>
            <a:r>
              <a:rPr lang="en-US" sz="2400" dirty="0"/>
              <a:t>Individuals, family members, and employers </a:t>
            </a:r>
            <a:endParaRPr sz="2400" dirty="0"/>
          </a:p>
          <a:p>
            <a:pPr marL="457200" lvl="0" indent="-381000" algn="l" rtl="0">
              <a:spcBef>
                <a:spcPts val="0"/>
              </a:spcBef>
              <a:spcAft>
                <a:spcPts val="0"/>
              </a:spcAft>
              <a:buSzPts val="2400"/>
              <a:buChar char="●"/>
            </a:pPr>
            <a:r>
              <a:rPr lang="en-US" sz="2400" dirty="0"/>
              <a:t>Non-traditional entities (other social justice organizations)</a:t>
            </a:r>
            <a:endParaRPr sz="2400" dirty="0">
              <a:solidFill>
                <a:srgbClr val="000000"/>
              </a:solidFill>
            </a:endParaRPr>
          </a:p>
        </p:txBody>
      </p:sp>
      <p:pic>
        <p:nvPicPr>
          <p:cNvPr id="2" name="Picture 1" descr="Two shaking hands representing a partnership.">
            <a:extLst>
              <a:ext uri="{FF2B5EF4-FFF2-40B4-BE49-F238E27FC236}">
                <a16:creationId xmlns:a16="http://schemas.microsoft.com/office/drawing/2014/main" id="{40ADC16A-79DB-4703-99EC-8412B8CBC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2133600"/>
            <a:ext cx="2143125" cy="2143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d19c843fae_0_5"/>
          <p:cNvSpPr txBox="1">
            <a:spLocks noGrp="1"/>
          </p:cNvSpPr>
          <p:nvPr>
            <p:ph type="title"/>
          </p:nvPr>
        </p:nvSpPr>
        <p:spPr>
          <a:xfrm>
            <a:off x="0" y="0"/>
            <a:ext cx="12192000" cy="14478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How Did we Involve Partners?</a:t>
            </a:r>
          </a:p>
        </p:txBody>
      </p:sp>
      <p:sp>
        <p:nvSpPr>
          <p:cNvPr id="109" name="Google Shape;109;gd19c843fae_0_5"/>
          <p:cNvSpPr txBox="1">
            <a:spLocks noGrp="1"/>
          </p:cNvSpPr>
          <p:nvPr>
            <p:ph sz="half" idx="1"/>
          </p:nvPr>
        </p:nvSpPr>
        <p:spPr>
          <a:xfrm>
            <a:off x="381000" y="1825624"/>
            <a:ext cx="5638800" cy="4651375"/>
          </a:xfrm>
        </p:spPr>
        <p:txBody>
          <a:bodyPr spcFirstLastPara="1" wrap="square" lIns="91425" tIns="45700" rIns="91425" bIns="45700" anchor="t" anchorCtr="0">
            <a:noAutofit/>
          </a:bodyPr>
          <a:lstStyle/>
          <a:p>
            <a:pPr marL="457200" lvl="0" indent="-393700" rtl="0">
              <a:lnSpc>
                <a:spcPct val="90000"/>
              </a:lnSpc>
              <a:spcBef>
                <a:spcPts val="0"/>
              </a:spcBef>
              <a:spcAft>
                <a:spcPts val="2400"/>
              </a:spcAft>
              <a:buClr>
                <a:srgbClr val="000000"/>
              </a:buClr>
              <a:buSzPts val="2600"/>
              <a:buChar char="❖"/>
            </a:pPr>
            <a:r>
              <a:rPr lang="en-US" sz="2200" dirty="0"/>
              <a:t>Involved partners by having them sign onto a collective letter to legislators and having some of our partners provide testimony during legislative meetings. </a:t>
            </a:r>
          </a:p>
          <a:p>
            <a:pPr marL="457200" lvl="0" indent="-393700" rtl="0">
              <a:lnSpc>
                <a:spcPct val="90000"/>
              </a:lnSpc>
              <a:spcBef>
                <a:spcPts val="0"/>
              </a:spcBef>
              <a:spcAft>
                <a:spcPts val="2400"/>
              </a:spcAft>
              <a:buClr>
                <a:srgbClr val="000000"/>
              </a:buClr>
              <a:buSzPts val="2600"/>
              <a:buChar char="❖"/>
            </a:pPr>
            <a:r>
              <a:rPr lang="en-US" sz="2200" dirty="0"/>
              <a:t>Built relationships with DD providers “champions”</a:t>
            </a:r>
          </a:p>
          <a:p>
            <a:pPr marL="914400" lvl="1" indent="-393700" rtl="0">
              <a:lnSpc>
                <a:spcPct val="90000"/>
              </a:lnSpc>
              <a:spcBef>
                <a:spcPts val="0"/>
              </a:spcBef>
              <a:spcAft>
                <a:spcPts val="2400"/>
              </a:spcAft>
              <a:buClr>
                <a:srgbClr val="000000"/>
              </a:buClr>
              <a:buSzPts val="2600"/>
              <a:buChar char="➢"/>
            </a:pPr>
            <a:r>
              <a:rPr lang="en-US" sz="2200" dirty="0"/>
              <a:t>Provided testimony at legislative hearings.</a:t>
            </a:r>
          </a:p>
          <a:p>
            <a:pPr marL="457200" lvl="0" indent="-393700" rtl="0">
              <a:lnSpc>
                <a:spcPct val="90000"/>
              </a:lnSpc>
              <a:spcBef>
                <a:spcPts val="0"/>
              </a:spcBef>
              <a:spcAft>
                <a:spcPts val="600"/>
              </a:spcAft>
              <a:buClr>
                <a:srgbClr val="000000"/>
              </a:buClr>
              <a:buSzPts val="2600"/>
              <a:buChar char="❖"/>
            </a:pPr>
            <a:r>
              <a:rPr lang="en-US" sz="2200" dirty="0"/>
              <a:t>Currently applying for a DDC grant to help us feature success stories of providers who are transitioning out of sheltered workshops. </a:t>
            </a:r>
          </a:p>
        </p:txBody>
      </p:sp>
      <p:pic>
        <p:nvPicPr>
          <p:cNvPr id="5" name="Picture 4" descr="A group of hands locked together representing partners of a project.">
            <a:extLst>
              <a:ext uri="{FF2B5EF4-FFF2-40B4-BE49-F238E27FC236}">
                <a16:creationId xmlns:a16="http://schemas.microsoft.com/office/drawing/2014/main" id="{457C5E51-4279-47A3-8206-82D3F4AB36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6934200" y="1825625"/>
            <a:ext cx="4419600" cy="3711435"/>
          </a:xfrm>
          <a:prstGeom prst="rect">
            <a:avLst/>
          </a:prstGeom>
          <a:noFill/>
        </p:spPr>
      </p:pic>
      <p:sp>
        <p:nvSpPr>
          <p:cNvPr id="114" name="Slide Number Placeholder 4">
            <a:extLst>
              <a:ext uri="{FF2B5EF4-FFF2-40B4-BE49-F238E27FC236}">
                <a16:creationId xmlns:a16="http://schemas.microsoft.com/office/drawing/2014/main" id="{D1D55914-FAC8-432E-8E18-16EA65910DF4}"/>
              </a:ext>
            </a:extLst>
          </p:cNvPr>
          <p:cNvSpPr>
            <a:spLocks noGrp="1"/>
          </p:cNvSpPr>
          <p:nvPr>
            <p:ph type="sldNum" sz="quarter" idx="12"/>
          </p:nvPr>
        </p:nvSpPr>
        <p:spPr>
          <a:xfrm>
            <a:off x="10363200" y="6324603"/>
            <a:ext cx="1320800" cy="365125"/>
          </a:xfrm>
        </p:spPr>
        <p:txBody>
          <a:bodyPr/>
          <a:lstStyle/>
          <a:p>
            <a:pPr>
              <a:spcAft>
                <a:spcPts val="600"/>
              </a:spcAft>
            </a:pPr>
            <a:fld id="{A01C76A6-88C4-EC4D-9DC3-D02CCBB53409}" type="slidenum">
              <a:rPr lang="en-US" smtClean="0"/>
              <a:pPr>
                <a:spcAft>
                  <a:spcPts val="600"/>
                </a:spcAft>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0b9fca4303_0_0"/>
          <p:cNvSpPr txBox="1">
            <a:spLocks noGrp="1"/>
          </p:cNvSpPr>
          <p:nvPr>
            <p:ph type="title"/>
          </p:nvPr>
        </p:nvSpPr>
        <p:spPr>
          <a:xfrm>
            <a:off x="0" y="0"/>
            <a:ext cx="12192000" cy="1385100"/>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Impact and Outcomes</a:t>
            </a:r>
            <a:endParaRPr dirty="0"/>
          </a:p>
        </p:txBody>
      </p:sp>
      <p:sp>
        <p:nvSpPr>
          <p:cNvPr id="115" name="Google Shape;115;g10b9fca4303_0_0"/>
          <p:cNvSpPr txBox="1">
            <a:spLocks noGrp="1"/>
          </p:cNvSpPr>
          <p:nvPr>
            <p:ph type="body" idx="1"/>
          </p:nvPr>
        </p:nvSpPr>
        <p:spPr>
          <a:xfrm>
            <a:off x="609600" y="1610100"/>
            <a:ext cx="10278600" cy="4297500"/>
          </a:xfrm>
          <a:prstGeom prst="rect">
            <a:avLst/>
          </a:prstGeom>
          <a:noFill/>
          <a:ln>
            <a:noFill/>
          </a:ln>
        </p:spPr>
        <p:txBody>
          <a:bodyPr spcFirstLastPara="1" wrap="square" lIns="91425" tIns="45700" rIns="91425" bIns="45700" anchor="t" anchorCtr="0">
            <a:noAutofit/>
          </a:bodyPr>
          <a:lstStyle/>
          <a:p>
            <a:pPr marL="457200" lvl="0" indent="-393700" algn="l" rtl="0">
              <a:spcBef>
                <a:spcPts val="640"/>
              </a:spcBef>
              <a:spcAft>
                <a:spcPts val="0"/>
              </a:spcAft>
              <a:buSzPts val="2600"/>
              <a:buChar char="●"/>
            </a:pPr>
            <a:r>
              <a:rPr lang="en-US" sz="2600" dirty="0"/>
              <a:t>We found the sentiment for phasing out subminimum wage in SC was further along than we had predicted.</a:t>
            </a:r>
            <a:endParaRPr sz="2600" dirty="0"/>
          </a:p>
          <a:p>
            <a:pPr marL="457200" lvl="0" indent="-393700" algn="l" rtl="0">
              <a:spcBef>
                <a:spcPts val="0"/>
              </a:spcBef>
              <a:spcAft>
                <a:spcPts val="0"/>
              </a:spcAft>
              <a:buSzPts val="2600"/>
              <a:buChar char="●"/>
            </a:pPr>
            <a:r>
              <a:rPr lang="en-US" sz="2600" dirty="0"/>
              <a:t>Media exposure has increased knowledge of subminimum wage in SC. </a:t>
            </a:r>
            <a:endParaRPr sz="2600" dirty="0"/>
          </a:p>
          <a:p>
            <a:pPr marL="457200" lvl="0" indent="-393700" algn="l" rtl="0">
              <a:spcBef>
                <a:spcPts val="0"/>
              </a:spcBef>
              <a:spcAft>
                <a:spcPts val="0"/>
              </a:spcAft>
              <a:buSzPts val="2600"/>
              <a:buChar char="●"/>
            </a:pPr>
            <a:r>
              <a:rPr lang="en-US" sz="2600" dirty="0"/>
              <a:t>Our DD agency is now holding regular meetings with providers to discuss subminimum wage and potential for phase out.</a:t>
            </a:r>
            <a:endParaRPr sz="2600" dirty="0"/>
          </a:p>
          <a:p>
            <a:pPr marL="457200" lvl="0" indent="-393700" algn="l" rtl="0">
              <a:spcBef>
                <a:spcPts val="0"/>
              </a:spcBef>
              <a:spcAft>
                <a:spcPts val="0"/>
              </a:spcAft>
              <a:buSzPts val="2600"/>
              <a:buChar char="●"/>
            </a:pPr>
            <a:r>
              <a:rPr lang="en-US" sz="2600" dirty="0"/>
              <a:t>We realized that subminimum wage data was incorrect, and providers are doing better than numbers indicate.</a:t>
            </a:r>
            <a:endParaRPr sz="2600" dirty="0"/>
          </a:p>
          <a:p>
            <a:pPr marL="457200" lvl="0" indent="-393700" algn="l" rtl="0">
              <a:spcBef>
                <a:spcPts val="0"/>
              </a:spcBef>
              <a:spcAft>
                <a:spcPts val="0"/>
              </a:spcAft>
              <a:buSzPts val="2600"/>
              <a:buChar char="●"/>
            </a:pPr>
            <a:r>
              <a:rPr lang="en-US" sz="2600" dirty="0"/>
              <a:t>The fear of ending subminimum wage from families needed to be addressed. </a:t>
            </a:r>
            <a:endParaRPr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0b9fca4303_0_5"/>
          <p:cNvSpPr txBox="1">
            <a:spLocks noGrp="1"/>
          </p:cNvSpPr>
          <p:nvPr>
            <p:ph type="title"/>
          </p:nvPr>
        </p:nvSpPr>
        <p:spPr>
          <a:xfrm>
            <a:off x="0" y="0"/>
            <a:ext cx="12192000" cy="1385100"/>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Tips for CILs and other AoD Grantees   1/1</a:t>
            </a:r>
            <a:endParaRPr dirty="0"/>
          </a:p>
        </p:txBody>
      </p:sp>
      <p:sp>
        <p:nvSpPr>
          <p:cNvPr id="121" name="Google Shape;121;g10b9fca4303_0_5"/>
          <p:cNvSpPr txBox="1">
            <a:spLocks noGrp="1"/>
          </p:cNvSpPr>
          <p:nvPr>
            <p:ph type="body" idx="1"/>
          </p:nvPr>
        </p:nvSpPr>
        <p:spPr>
          <a:xfrm>
            <a:off x="609600" y="1610100"/>
            <a:ext cx="10278600" cy="4297500"/>
          </a:xfrm>
          <a:prstGeom prst="rect">
            <a:avLst/>
          </a:prstGeom>
          <a:noFill/>
          <a:ln>
            <a:noFill/>
          </a:ln>
        </p:spPr>
        <p:txBody>
          <a:bodyPr spcFirstLastPara="1" wrap="square" lIns="91425" tIns="45700" rIns="91425" bIns="45700" anchor="t" anchorCtr="0">
            <a:noAutofit/>
          </a:bodyPr>
          <a:lstStyle/>
          <a:p>
            <a:pPr marL="457200" lvl="0" indent="-393700" algn="l" rtl="0">
              <a:spcBef>
                <a:spcPts val="640"/>
              </a:spcBef>
              <a:spcAft>
                <a:spcPts val="0"/>
              </a:spcAft>
              <a:buSzPts val="2600"/>
              <a:buChar char="●"/>
            </a:pPr>
            <a:r>
              <a:rPr lang="en-US" sz="2600" dirty="0"/>
              <a:t>Get to know your legislators</a:t>
            </a:r>
            <a:endParaRPr sz="2600" dirty="0"/>
          </a:p>
          <a:p>
            <a:pPr marL="914400" lvl="1" indent="-393700" algn="l" rtl="0">
              <a:spcBef>
                <a:spcPts val="0"/>
              </a:spcBef>
              <a:spcAft>
                <a:spcPts val="0"/>
              </a:spcAft>
              <a:buSzPts val="2600"/>
              <a:buChar char="○"/>
            </a:pPr>
            <a:r>
              <a:rPr lang="en-US" sz="2600" dirty="0"/>
              <a:t>Meet with them frequently and let them know the barriers the disability community faces.</a:t>
            </a:r>
            <a:endParaRPr sz="2600" dirty="0"/>
          </a:p>
          <a:p>
            <a:pPr marL="914400" lvl="1" indent="-393700" algn="l" rtl="0">
              <a:spcBef>
                <a:spcPts val="0"/>
              </a:spcBef>
              <a:spcAft>
                <a:spcPts val="0"/>
              </a:spcAft>
              <a:buSzPts val="2600"/>
              <a:buChar char="○"/>
            </a:pPr>
            <a:r>
              <a:rPr lang="en-US" sz="2600" dirty="0"/>
              <a:t>Give them relevant information. Handouts and fact sheets can be helpful. Keep it simple!</a:t>
            </a:r>
            <a:endParaRPr sz="2600" dirty="0"/>
          </a:p>
          <a:p>
            <a:pPr marL="457200" lvl="0" indent="-393700" algn="l" rtl="0">
              <a:spcBef>
                <a:spcPts val="0"/>
              </a:spcBef>
              <a:spcAft>
                <a:spcPts val="0"/>
              </a:spcAft>
              <a:buSzPts val="2600"/>
              <a:buChar char="●"/>
            </a:pPr>
            <a:r>
              <a:rPr lang="en-US" sz="2600" dirty="0"/>
              <a:t>Reassure partners that there will be a phaseout and the goal is not for individuals to be left without services.</a:t>
            </a:r>
            <a:endParaRPr sz="2600" dirty="0"/>
          </a:p>
          <a:p>
            <a:pPr marL="457200" lvl="0" indent="-393700" algn="l" rtl="0">
              <a:spcBef>
                <a:spcPts val="0"/>
              </a:spcBef>
              <a:spcAft>
                <a:spcPts val="0"/>
              </a:spcAft>
              <a:buSzPts val="2600"/>
              <a:buChar char="●"/>
            </a:pPr>
            <a:r>
              <a:rPr lang="en-US" sz="2600" dirty="0"/>
              <a:t>Find DD service provider champions to be a peer model.</a:t>
            </a:r>
            <a:endParaRPr sz="2600" dirty="0"/>
          </a:p>
          <a:p>
            <a:pPr marL="457200" lvl="0" indent="-393700" algn="l" rtl="0">
              <a:spcBef>
                <a:spcPts val="0"/>
              </a:spcBef>
              <a:spcAft>
                <a:spcPts val="0"/>
              </a:spcAft>
              <a:buSzPts val="2600"/>
              <a:buChar char="●"/>
            </a:pPr>
            <a:r>
              <a:rPr lang="en-US" sz="2600" dirty="0"/>
              <a:t>Keep your consumers informed via social media and eblasts so they can contact their legislators.</a:t>
            </a:r>
            <a:endParaRPr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d19c843fae_0_0"/>
          <p:cNvSpPr txBox="1">
            <a:spLocks noGrp="1"/>
          </p:cNvSpPr>
          <p:nvPr>
            <p:ph type="title"/>
          </p:nvPr>
        </p:nvSpPr>
        <p:spPr>
          <a:xfrm>
            <a:off x="0" y="0"/>
            <a:ext cx="12192000" cy="1385100"/>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Tips for CILs and other AoD grantees   1/2</a:t>
            </a:r>
            <a:endParaRPr dirty="0"/>
          </a:p>
        </p:txBody>
      </p:sp>
      <p:sp>
        <p:nvSpPr>
          <p:cNvPr id="127" name="Google Shape;127;gd19c843fae_0_0"/>
          <p:cNvSpPr txBox="1">
            <a:spLocks noGrp="1"/>
          </p:cNvSpPr>
          <p:nvPr>
            <p:ph type="body" idx="1"/>
          </p:nvPr>
        </p:nvSpPr>
        <p:spPr>
          <a:xfrm>
            <a:off x="609600" y="1610100"/>
            <a:ext cx="10278600" cy="4297500"/>
          </a:xfrm>
          <a:prstGeom prst="rect">
            <a:avLst/>
          </a:prstGeom>
          <a:noFill/>
          <a:ln>
            <a:noFill/>
          </a:ln>
        </p:spPr>
        <p:txBody>
          <a:bodyPr spcFirstLastPara="1" wrap="square" lIns="91425" tIns="45700" rIns="91425" bIns="45700" anchor="t" anchorCtr="0">
            <a:noAutofit/>
          </a:bodyPr>
          <a:lstStyle/>
          <a:p>
            <a:pPr marL="457200" lvl="0" indent="-393700" algn="l" rtl="0">
              <a:spcBef>
                <a:spcPts val="640"/>
              </a:spcBef>
              <a:spcAft>
                <a:spcPts val="0"/>
              </a:spcAft>
              <a:buSzPts val="2600"/>
              <a:buChar char="●"/>
            </a:pPr>
            <a:r>
              <a:rPr lang="en-US" sz="2600" dirty="0"/>
              <a:t>Collect and share success stories </a:t>
            </a:r>
            <a:endParaRPr sz="2600" dirty="0"/>
          </a:p>
          <a:p>
            <a:pPr marL="914400" lvl="1" indent="-393700" algn="l" rtl="0">
              <a:spcBef>
                <a:spcPts val="0"/>
              </a:spcBef>
              <a:spcAft>
                <a:spcPts val="0"/>
              </a:spcAft>
              <a:buSzPts val="2600"/>
              <a:buChar char="○"/>
            </a:pPr>
            <a:r>
              <a:rPr lang="en-US" sz="2600" dirty="0"/>
              <a:t>Individuals who have transitioned into competitive employment.</a:t>
            </a:r>
            <a:endParaRPr sz="2600" dirty="0"/>
          </a:p>
          <a:p>
            <a:pPr marL="914400" lvl="1" indent="-393700" algn="l" rtl="0">
              <a:spcBef>
                <a:spcPts val="0"/>
              </a:spcBef>
              <a:spcAft>
                <a:spcPts val="0"/>
              </a:spcAft>
              <a:buSzPts val="2600"/>
              <a:buChar char="○"/>
            </a:pPr>
            <a:r>
              <a:rPr lang="en-US" sz="2600" dirty="0"/>
              <a:t>DD providers who have or are in the process of phasing out subminimum wage. </a:t>
            </a:r>
            <a:endParaRPr sz="2600" dirty="0"/>
          </a:p>
          <a:p>
            <a:pPr marL="457200" lvl="0" indent="-393700" algn="l" rtl="0">
              <a:spcBef>
                <a:spcPts val="0"/>
              </a:spcBef>
              <a:spcAft>
                <a:spcPts val="0"/>
              </a:spcAft>
              <a:buSzPts val="2600"/>
              <a:buChar char="●"/>
            </a:pPr>
            <a:r>
              <a:rPr lang="en-US" sz="2600" dirty="0"/>
              <a:t>Share progress with your media contacts.</a:t>
            </a:r>
            <a:endParaRPr sz="2600" dirty="0"/>
          </a:p>
          <a:p>
            <a:pPr marL="457200" lvl="0" indent="-393700" algn="l" rtl="0">
              <a:spcBef>
                <a:spcPts val="0"/>
              </a:spcBef>
              <a:spcAft>
                <a:spcPts val="0"/>
              </a:spcAft>
              <a:buSzPts val="2600"/>
              <a:buChar char="●"/>
            </a:pPr>
            <a:r>
              <a:rPr lang="en-US" sz="2600" dirty="0"/>
              <a:t>Remove the fear within families and DD providers. </a:t>
            </a:r>
            <a:endParaRPr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g10b9fca4303_0_11"/>
          <p:cNvSpPr txBox="1">
            <a:spLocks noGrp="1"/>
          </p:cNvSpPr>
          <p:nvPr>
            <p:ph type="title"/>
          </p:nvPr>
        </p:nvSpPr>
        <p:spPr>
          <a:xfrm>
            <a:off x="0" y="0"/>
            <a:ext cx="12192000" cy="138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Angela Greene: My Sheltered Workshop Story</a:t>
            </a:r>
            <a:endParaRPr dirty="0"/>
          </a:p>
        </p:txBody>
      </p:sp>
      <p:sp>
        <p:nvSpPr>
          <p:cNvPr id="133" name="Google Shape;133;g10b9fca4303_0_11"/>
          <p:cNvSpPr txBox="1">
            <a:spLocks noGrp="1"/>
          </p:cNvSpPr>
          <p:nvPr>
            <p:ph type="body" idx="1"/>
          </p:nvPr>
        </p:nvSpPr>
        <p:spPr>
          <a:xfrm>
            <a:off x="609600" y="1610100"/>
            <a:ext cx="10410600" cy="42975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sz="2400" dirty="0"/>
              <a:t>I was in a sheltered workshop for 21 years, from 1994-2015. </a:t>
            </a:r>
            <a:endParaRPr sz="2400" dirty="0"/>
          </a:p>
          <a:p>
            <a:pPr marL="914400" lvl="1" indent="-381000" algn="l" rtl="0">
              <a:spcBef>
                <a:spcPts val="0"/>
              </a:spcBef>
              <a:spcAft>
                <a:spcPts val="0"/>
              </a:spcAft>
              <a:buSzPts val="2400"/>
              <a:buChar char="○"/>
            </a:pPr>
            <a:r>
              <a:rPr lang="en-US" sz="2400" dirty="0"/>
              <a:t>I worked Monday-Friday making about $3/hour. </a:t>
            </a:r>
            <a:endParaRPr sz="2400" dirty="0"/>
          </a:p>
          <a:p>
            <a:pPr marL="457200" lvl="0" indent="-381000" algn="l" rtl="0">
              <a:spcBef>
                <a:spcPts val="0"/>
              </a:spcBef>
              <a:spcAft>
                <a:spcPts val="0"/>
              </a:spcAft>
              <a:buSzPts val="2400"/>
              <a:buChar char="●"/>
            </a:pPr>
            <a:r>
              <a:rPr lang="en-US" sz="2400" dirty="0"/>
              <a:t>In 2015, I moved and the new agency I worked with believed in me and helped me gain employment in the community. They took a chance on me.</a:t>
            </a:r>
            <a:endParaRPr sz="2400" dirty="0"/>
          </a:p>
          <a:p>
            <a:pPr marL="457200" lvl="0" indent="-381000" algn="l" rtl="0">
              <a:spcBef>
                <a:spcPts val="0"/>
              </a:spcBef>
              <a:spcAft>
                <a:spcPts val="0"/>
              </a:spcAft>
              <a:buSzPts val="2400"/>
              <a:buChar char="●"/>
            </a:pPr>
            <a:r>
              <a:rPr lang="en-US" sz="2400" dirty="0"/>
              <a:t>I always believed that community employment was possible, but I didn’t always have the support to achieve employment. </a:t>
            </a:r>
            <a:endParaRPr sz="2400" dirty="0"/>
          </a:p>
          <a:p>
            <a:pPr marL="457200" lvl="0" indent="-381000" algn="l" rtl="0">
              <a:spcBef>
                <a:spcPts val="0"/>
              </a:spcBef>
              <a:spcAft>
                <a:spcPts val="0"/>
              </a:spcAft>
              <a:buSzPts val="2400"/>
              <a:buChar char="●"/>
            </a:pPr>
            <a:r>
              <a:rPr lang="en-US" sz="2400" dirty="0"/>
              <a:t>Being in the sheltered workshop did not allow me to use my skills, gifts, and to explore other opportunities. </a:t>
            </a:r>
            <a:endParaRPr sz="2400" dirty="0"/>
          </a:p>
          <a:p>
            <a:pPr marL="457200" lvl="0" indent="-381000" algn="l" rtl="0">
              <a:spcBef>
                <a:spcPts val="0"/>
              </a:spcBef>
              <a:spcAft>
                <a:spcPts val="0"/>
              </a:spcAft>
              <a:buSzPts val="2400"/>
              <a:buChar char="●"/>
            </a:pPr>
            <a:r>
              <a:rPr lang="en-US" sz="2400" dirty="0"/>
              <a:t>I am an advocate for phasing out subminimum wage and have provided my personal testimony of being in a sheltered workshop to SC legislators. </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67B2E-2BFC-41D6-A1D2-1277D9317DC5}"/>
              </a:ext>
            </a:extLst>
          </p:cNvPr>
          <p:cNvSpPr>
            <a:spLocks noGrp="1"/>
          </p:cNvSpPr>
          <p:nvPr>
            <p:ph type="title"/>
          </p:nvPr>
        </p:nvSpPr>
        <p:spPr/>
        <p:txBody>
          <a:bodyPr/>
          <a:lstStyle/>
          <a:p>
            <a:r>
              <a:rPr lang="en-US" dirty="0"/>
              <a:t>Thank You for Joining us for Today’s </a:t>
            </a:r>
            <a:br>
              <a:rPr lang="en-US" dirty="0"/>
            </a:br>
            <a:r>
              <a:rPr lang="en-US" dirty="0"/>
              <a:t>National Community of Practice Webinar</a:t>
            </a:r>
          </a:p>
        </p:txBody>
      </p:sp>
      <p:sp>
        <p:nvSpPr>
          <p:cNvPr id="2" name="Content Placeholder 1">
            <a:extLst>
              <a:ext uri="{FF2B5EF4-FFF2-40B4-BE49-F238E27FC236}">
                <a16:creationId xmlns:a16="http://schemas.microsoft.com/office/drawing/2014/main" id="{A408C629-03EA-42F7-AE89-36FB410B7571}"/>
              </a:ext>
            </a:extLst>
          </p:cNvPr>
          <p:cNvSpPr>
            <a:spLocks noGrp="1"/>
          </p:cNvSpPr>
          <p:nvPr>
            <p:ph idx="1"/>
          </p:nvPr>
        </p:nvSpPr>
        <p:spPr/>
        <p:txBody>
          <a:bodyPr/>
          <a:lstStyle/>
          <a:p>
            <a:pPr marL="0" indent="0" algn="ctr">
              <a:buNone/>
            </a:pPr>
            <a:r>
              <a:rPr lang="en-US" sz="3200" dirty="0"/>
              <a:t>Our program will begin promptly at 3:00 p.m. EST. Until then, please sit back and enjoy the music!</a:t>
            </a:r>
          </a:p>
        </p:txBody>
      </p:sp>
    </p:spTree>
    <p:extLst>
      <p:ext uri="{BB962C8B-B14F-4D97-AF65-F5344CB8AC3E}">
        <p14:creationId xmlns:p14="http://schemas.microsoft.com/office/powerpoint/2010/main" val="2117362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ctrTitle"/>
          </p:nvPr>
        </p:nvSpPr>
        <p:spPr>
          <a:xfrm>
            <a:off x="406400" y="1899448"/>
            <a:ext cx="5791200" cy="2459037"/>
          </a:xfrm>
          <a:prstGeom prst="rect">
            <a:avLst/>
          </a:prstGeom>
          <a:solidFill>
            <a:schemeClr val="l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Angela’s advice to others in a sheltered workshop </a:t>
            </a:r>
            <a:endParaRPr dirty="0"/>
          </a:p>
        </p:txBody>
      </p:sp>
      <p:sp>
        <p:nvSpPr>
          <p:cNvPr id="140" name="Google Shape;140;p5"/>
          <p:cNvSpPr txBox="1"/>
          <p:nvPr/>
        </p:nvSpPr>
        <p:spPr>
          <a:xfrm>
            <a:off x="6872800" y="844300"/>
            <a:ext cx="4621500" cy="486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800" dirty="0">
                <a:solidFill>
                  <a:schemeClr val="lt1"/>
                </a:solidFill>
                <a:latin typeface="Calibri"/>
                <a:ea typeface="Calibri"/>
                <a:cs typeface="Calibri"/>
                <a:sym typeface="Calibri"/>
              </a:rPr>
              <a:t>Follow your dreams no matter what others say, tune out the negative, and always try to embrace thoughts of inspiration instead of negativity. </a:t>
            </a:r>
            <a:endParaRPr sz="3800" dirty="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g10b9fca4303_0_23"/>
          <p:cNvSpPr txBox="1">
            <a:spLocks noGrp="1"/>
          </p:cNvSpPr>
          <p:nvPr>
            <p:ph type="title"/>
          </p:nvPr>
        </p:nvSpPr>
        <p:spPr>
          <a:xfrm>
            <a:off x="0" y="0"/>
            <a:ext cx="12192000" cy="138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Angela Greene: Today</a:t>
            </a:r>
            <a:endParaRPr dirty="0"/>
          </a:p>
        </p:txBody>
      </p:sp>
      <p:sp>
        <p:nvSpPr>
          <p:cNvPr id="146" name="Google Shape;146;g10b9fca4303_0_23"/>
          <p:cNvSpPr txBox="1">
            <a:spLocks noGrp="1"/>
          </p:cNvSpPr>
          <p:nvPr>
            <p:ph type="body" idx="1"/>
          </p:nvPr>
        </p:nvSpPr>
        <p:spPr>
          <a:xfrm>
            <a:off x="609600" y="1610100"/>
            <a:ext cx="10820400" cy="4297500"/>
          </a:xfrm>
          <a:prstGeom prst="rect">
            <a:avLst/>
          </a:prstGeom>
        </p:spPr>
        <p:txBody>
          <a:bodyPr spcFirstLastPara="1" wrap="square" lIns="91425" tIns="45700" rIns="91425" bIns="45700" anchor="t" anchorCtr="0">
            <a:noAutofit/>
          </a:bodyPr>
          <a:lstStyle/>
          <a:p>
            <a:pPr marL="914400" lvl="1" indent="-355600" algn="l" rtl="0">
              <a:spcBef>
                <a:spcPts val="360"/>
              </a:spcBef>
              <a:spcAft>
                <a:spcPts val="2400"/>
              </a:spcAft>
              <a:buSzPts val="2000"/>
              <a:buChar char="○"/>
            </a:pPr>
            <a:r>
              <a:rPr lang="en-US" sz="2200" dirty="0"/>
              <a:t>I have been working in the community for 7 years now. I work at the University of South Carolina as a dining room attendant. I have also worked for Able SC during the summer as an Administrative Assistant. </a:t>
            </a:r>
            <a:endParaRPr sz="2200" dirty="0"/>
          </a:p>
          <a:p>
            <a:pPr marL="914400" lvl="1" indent="-355600" algn="l" rtl="0">
              <a:spcBef>
                <a:spcPts val="360"/>
              </a:spcBef>
              <a:spcAft>
                <a:spcPts val="2400"/>
              </a:spcAft>
              <a:buSzPts val="2000"/>
              <a:buChar char="○"/>
            </a:pPr>
            <a:r>
              <a:rPr lang="en-US" sz="2200" dirty="0"/>
              <a:t>I am currently working towards receiving my GED and have many career goals. I have an interest in social work, art, and public relations. </a:t>
            </a:r>
            <a:endParaRPr sz="2200" dirty="0"/>
          </a:p>
          <a:p>
            <a:pPr marL="914400" lvl="1" indent="-355600" algn="l" rtl="0">
              <a:spcBef>
                <a:spcPts val="360"/>
              </a:spcBef>
              <a:spcAft>
                <a:spcPts val="0"/>
              </a:spcAft>
              <a:buSzPts val="2000"/>
              <a:buChar char="○"/>
            </a:pPr>
            <a:r>
              <a:rPr lang="en-US" sz="2200" dirty="0"/>
              <a:t>I am active member of my church. I am a founding member and current secretary of IMPACT SC. I am a graduate of the Partners in Policymaking Training Program and have traveled to other states to participate in numerous Self-Advocates Becoming Empowered (SABE) Conferences.</a:t>
            </a: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21700" y="2432177"/>
            <a:ext cx="3149600" cy="692023"/>
          </a:xfrm>
        </p:spPr>
        <p:txBody>
          <a:bodyPr>
            <a:noAutofit/>
          </a:bodyPr>
          <a:lstStyle/>
          <a:p>
            <a:r>
              <a:rPr lang="en-US" dirty="0"/>
              <a:t>Champions For </a:t>
            </a:r>
          </a:p>
          <a:p>
            <a:r>
              <a:rPr lang="en-US" dirty="0"/>
              <a:t>Change</a:t>
            </a:r>
          </a:p>
        </p:txBody>
      </p:sp>
      <p:pic>
        <p:nvPicPr>
          <p:cNvPr id="10" name="Picture Placeholder 9" descr="A picture containing company name for California SCDD">
            <a:extLst>
              <a:ext uri="{FF2B5EF4-FFF2-40B4-BE49-F238E27FC236}">
                <a16:creationId xmlns:a16="http://schemas.microsoft.com/office/drawing/2014/main" id="{DC9010A1-88AA-417E-979E-12217166D91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a:xfrm>
            <a:off x="334964" y="2764573"/>
            <a:ext cx="3335337" cy="1786054"/>
          </a:xfrm>
        </p:spPr>
      </p:pic>
      <p:sp>
        <p:nvSpPr>
          <p:cNvPr id="5" name="Text Placeholder 4"/>
          <p:cNvSpPr>
            <a:spLocks noGrp="1"/>
          </p:cNvSpPr>
          <p:nvPr>
            <p:ph type="body" sz="quarter" idx="13"/>
          </p:nvPr>
        </p:nvSpPr>
        <p:spPr>
          <a:xfrm>
            <a:off x="8978900" y="3657600"/>
            <a:ext cx="2235200" cy="533400"/>
          </a:xfrm>
        </p:spPr>
        <p:txBody>
          <a:bodyPr/>
          <a:lstStyle/>
          <a:p>
            <a:r>
              <a:rPr lang="en-US" dirty="0"/>
              <a:t>1/11/22</a:t>
            </a:r>
          </a:p>
        </p:txBody>
      </p:sp>
      <p:sp>
        <p:nvSpPr>
          <p:cNvPr id="6" name="Title 5"/>
          <p:cNvSpPr>
            <a:spLocks noGrp="1"/>
          </p:cNvSpPr>
          <p:nvPr>
            <p:ph type="title"/>
          </p:nvPr>
        </p:nvSpPr>
        <p:spPr/>
        <p:txBody>
          <a:bodyPr/>
          <a:lstStyle/>
          <a:p>
            <a:r>
              <a:rPr lang="en-US" dirty="0"/>
              <a:t>California SB639 &amp; CIE </a:t>
            </a:r>
          </a:p>
        </p:txBody>
      </p:sp>
      <p:pic>
        <p:nvPicPr>
          <p:cNvPr id="13" name="Graphic 12" descr="A picture containing company name for Disability Rights California (DRC)">
            <a:extLst>
              <a:ext uri="{FF2B5EF4-FFF2-40B4-BE49-F238E27FC236}">
                <a16:creationId xmlns:a16="http://schemas.microsoft.com/office/drawing/2014/main" id="{B2CCFD0C-9C92-4DEF-B981-0624709E5A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3105150"/>
            <a:ext cx="2514600" cy="1085850"/>
          </a:xfrm>
          <a:prstGeom prst="rect">
            <a:avLst/>
          </a:prstGeom>
        </p:spPr>
      </p:pic>
    </p:spTree>
    <p:extLst>
      <p:ext uri="{BB962C8B-B14F-4D97-AF65-F5344CB8AC3E}">
        <p14:creationId xmlns:p14="http://schemas.microsoft.com/office/powerpoint/2010/main" val="329438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US" sz="2400" dirty="0">
                <a:solidFill>
                  <a:prstClr val="black"/>
                </a:solidFill>
              </a:rPr>
              <a:t>“Prime the pump”, partial 14(c) elimination in environments like state hospitals in previous bills </a:t>
            </a:r>
          </a:p>
          <a:p>
            <a:r>
              <a:rPr lang="en-US" sz="2400" dirty="0"/>
              <a:t>Change takes time-</a:t>
            </a:r>
          </a:p>
          <a:p>
            <a:pPr lvl="1"/>
            <a:r>
              <a:rPr lang="en-US" sz="2400" dirty="0"/>
              <a:t>California becomes and Employment First State, AB 1041 legislation (10/9/13)</a:t>
            </a:r>
          </a:p>
          <a:p>
            <a:pPr lvl="1"/>
            <a:r>
              <a:rPr lang="en-US" sz="2400" dirty="0"/>
              <a:t>CA Bill for 14-c phase out, SB 639 (9/10/21)</a:t>
            </a:r>
          </a:p>
          <a:p>
            <a:r>
              <a:rPr lang="en-US" sz="2400" dirty="0"/>
              <a:t>Think strategically about your authors/sponsors.  Senator Durazo  is a very well known-labor/civil rights advocate with deep ties across CA</a:t>
            </a:r>
          </a:p>
          <a:p>
            <a:pPr lvl="1"/>
            <a:r>
              <a:rPr lang="en-US" sz="2400" dirty="0">
                <a:hlinkClick r:id="rId2"/>
              </a:rPr>
              <a:t>https://youtu.be/JUxjZ8ykjKQ</a:t>
            </a:r>
            <a:r>
              <a:rPr lang="en-US" sz="2400" dirty="0"/>
              <a:t>   7:37-8:59</a:t>
            </a:r>
          </a:p>
        </p:txBody>
      </p:sp>
      <p:sp>
        <p:nvSpPr>
          <p:cNvPr id="4" name="Title 3"/>
          <p:cNvSpPr>
            <a:spLocks noGrp="1"/>
          </p:cNvSpPr>
          <p:nvPr>
            <p:ph type="title"/>
          </p:nvPr>
        </p:nvSpPr>
        <p:spPr/>
        <p:txBody>
          <a:bodyPr/>
          <a:lstStyle/>
          <a:p>
            <a:r>
              <a:rPr lang="en-US" dirty="0"/>
              <a:t>Laying the Foundation</a:t>
            </a:r>
          </a:p>
        </p:txBody>
      </p:sp>
    </p:spTree>
    <p:extLst>
      <p:ext uri="{BB962C8B-B14F-4D97-AF65-F5344CB8AC3E}">
        <p14:creationId xmlns:p14="http://schemas.microsoft.com/office/powerpoint/2010/main" val="203860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0C97C-7975-4D34-9E26-9D588CBEC988}"/>
              </a:ext>
            </a:extLst>
          </p:cNvPr>
          <p:cNvSpPr>
            <a:spLocks noGrp="1"/>
          </p:cNvSpPr>
          <p:nvPr>
            <p:ph idx="1"/>
          </p:nvPr>
        </p:nvSpPr>
        <p:spPr/>
        <p:txBody>
          <a:bodyPr/>
          <a:lstStyle/>
          <a:p>
            <a:pPr lvl="0"/>
            <a:r>
              <a:rPr lang="en-US" sz="2400" dirty="0">
                <a:solidFill>
                  <a:prstClr val="black"/>
                </a:solidFill>
              </a:rPr>
              <a:t>Identify lessons learned from other states find political similarities, Maryland policy and others (statutes and legislative effort)</a:t>
            </a:r>
          </a:p>
          <a:p>
            <a:pPr lvl="0"/>
            <a:r>
              <a:rPr lang="en-US" sz="2400" dirty="0">
                <a:solidFill>
                  <a:prstClr val="black"/>
                </a:solidFill>
              </a:rPr>
              <a:t>Consider cost, politics and policy as you vet amendments through the  committee process</a:t>
            </a:r>
          </a:p>
          <a:p>
            <a:pPr lvl="0"/>
            <a:r>
              <a:rPr lang="en-US" sz="2400" dirty="0">
                <a:solidFill>
                  <a:prstClr val="black"/>
                </a:solidFill>
              </a:rPr>
              <a:t>Plan a proactive narrative that includes self-advocates’ lived experiences</a:t>
            </a:r>
            <a:endParaRPr lang="en-US" sz="2000" dirty="0"/>
          </a:p>
        </p:txBody>
      </p:sp>
      <p:sp>
        <p:nvSpPr>
          <p:cNvPr id="3" name="Content Placeholder 2">
            <a:extLst>
              <a:ext uri="{FF2B5EF4-FFF2-40B4-BE49-F238E27FC236}">
                <a16:creationId xmlns:a16="http://schemas.microsoft.com/office/drawing/2014/main" id="{4CC42B46-EFA8-453C-A3AB-0B164B6E67AE}"/>
              </a:ext>
            </a:extLst>
          </p:cNvPr>
          <p:cNvSpPr>
            <a:spLocks noGrp="1"/>
          </p:cNvSpPr>
          <p:nvPr>
            <p:ph idx="10"/>
          </p:nvPr>
        </p:nvSpPr>
        <p:spPr>
          <a:xfrm>
            <a:off x="6299200" y="1610099"/>
            <a:ext cx="5283200" cy="4297363"/>
          </a:xfrm>
        </p:spPr>
        <p:txBody>
          <a:bodyPr/>
          <a:lstStyle/>
          <a:p>
            <a:pPr lvl="0"/>
            <a:r>
              <a:rPr lang="en-US" sz="2400" dirty="0">
                <a:solidFill>
                  <a:prstClr val="black"/>
                </a:solidFill>
              </a:rPr>
              <a:t>Prepare earlier, anticipate counter narrative</a:t>
            </a:r>
            <a:endParaRPr lang="en-US" sz="2400" dirty="0"/>
          </a:p>
          <a:p>
            <a:r>
              <a:rPr lang="en-US" sz="2400" dirty="0"/>
              <a:t>Include business perspective</a:t>
            </a:r>
          </a:p>
          <a:p>
            <a:pPr lvl="0"/>
            <a:r>
              <a:rPr lang="en-US" sz="2400" dirty="0">
                <a:solidFill>
                  <a:prstClr val="black"/>
                </a:solidFill>
              </a:rPr>
              <a:t>Engage opposition and proponents in a meaningful, collaborative way throughout the process</a:t>
            </a:r>
          </a:p>
          <a:p>
            <a:pPr lvl="0"/>
            <a:r>
              <a:rPr lang="en-US" sz="2400" dirty="0">
                <a:solidFill>
                  <a:prstClr val="black"/>
                </a:solidFill>
              </a:rPr>
              <a:t>Leverage current events and timely reports: workshops closed during pandemic, GAO report recommending ending 14(c)</a:t>
            </a:r>
          </a:p>
        </p:txBody>
      </p:sp>
      <p:sp>
        <p:nvSpPr>
          <p:cNvPr id="4" name="Title 3">
            <a:extLst>
              <a:ext uri="{FF2B5EF4-FFF2-40B4-BE49-F238E27FC236}">
                <a16:creationId xmlns:a16="http://schemas.microsoft.com/office/drawing/2014/main" id="{D8A70236-3250-48D7-BFD9-F96D6B94B9C6}"/>
              </a:ext>
            </a:extLst>
          </p:cNvPr>
          <p:cNvSpPr>
            <a:spLocks noGrp="1"/>
          </p:cNvSpPr>
          <p:nvPr>
            <p:ph type="title"/>
          </p:nvPr>
        </p:nvSpPr>
        <p:spPr/>
        <p:txBody>
          <a:bodyPr/>
          <a:lstStyle/>
          <a:p>
            <a:r>
              <a:rPr lang="en-US" dirty="0"/>
              <a:t>Strategy</a:t>
            </a:r>
          </a:p>
        </p:txBody>
      </p:sp>
    </p:spTree>
    <p:extLst>
      <p:ext uri="{BB962C8B-B14F-4D97-AF65-F5344CB8AC3E}">
        <p14:creationId xmlns:p14="http://schemas.microsoft.com/office/powerpoint/2010/main" val="425118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717C89-8F64-45E0-A9B9-60B553D81B11}"/>
              </a:ext>
            </a:extLst>
          </p:cNvPr>
          <p:cNvSpPr>
            <a:spLocks noGrp="1"/>
          </p:cNvSpPr>
          <p:nvPr>
            <p:ph idx="1"/>
          </p:nvPr>
        </p:nvSpPr>
        <p:spPr/>
        <p:txBody>
          <a:bodyPr/>
          <a:lstStyle/>
          <a:p>
            <a:pPr lvl="0"/>
            <a:r>
              <a:rPr lang="en-US" sz="2400" dirty="0">
                <a:solidFill>
                  <a:prstClr val="black"/>
                </a:solidFill>
              </a:rPr>
              <a:t>Evolving Politics-Do not assume party line votes.  Moderates and those with high numbers of 14(c) in their areas </a:t>
            </a:r>
          </a:p>
          <a:p>
            <a:pPr lvl="1"/>
            <a:r>
              <a:rPr lang="en-US" sz="2400" dirty="0">
                <a:solidFill>
                  <a:prstClr val="black"/>
                </a:solidFill>
              </a:rPr>
              <a:t>Despite National Republican Party supporting the end 14-c, no CA Republican voted for this Bill</a:t>
            </a:r>
          </a:p>
          <a:p>
            <a:pPr lvl="1"/>
            <a:r>
              <a:rPr lang="en-US" sz="2400" dirty="0">
                <a:solidFill>
                  <a:prstClr val="black"/>
                </a:solidFill>
              </a:rPr>
              <a:t>Some Democrats fought to kill the Bill</a:t>
            </a:r>
          </a:p>
          <a:p>
            <a:pPr lvl="0"/>
            <a:r>
              <a:rPr lang="en-US" sz="2400" dirty="0">
                <a:solidFill>
                  <a:prstClr val="black"/>
                </a:solidFill>
              </a:rPr>
              <a:t>Focus on Specific Areas</a:t>
            </a:r>
          </a:p>
          <a:p>
            <a:pPr lvl="1"/>
            <a:r>
              <a:rPr lang="en-US" sz="2400" dirty="0">
                <a:solidFill>
                  <a:prstClr val="black"/>
                </a:solidFill>
              </a:rPr>
              <a:t>High number of certificate holders</a:t>
            </a:r>
          </a:p>
          <a:p>
            <a:pPr lvl="1"/>
            <a:r>
              <a:rPr lang="en-US" sz="2400" dirty="0">
                <a:solidFill>
                  <a:prstClr val="black"/>
                </a:solidFill>
              </a:rPr>
              <a:t>Population density/legislative representation (LA alone has about 40 members)</a:t>
            </a:r>
          </a:p>
        </p:txBody>
      </p:sp>
      <p:sp>
        <p:nvSpPr>
          <p:cNvPr id="5" name="Title 4">
            <a:extLst>
              <a:ext uri="{FF2B5EF4-FFF2-40B4-BE49-F238E27FC236}">
                <a16:creationId xmlns:a16="http://schemas.microsoft.com/office/drawing/2014/main" id="{F2A7230E-4C1A-4778-9B69-63292694ED9E}"/>
              </a:ext>
            </a:extLst>
          </p:cNvPr>
          <p:cNvSpPr>
            <a:spLocks noGrp="1"/>
          </p:cNvSpPr>
          <p:nvPr>
            <p:ph type="title"/>
          </p:nvPr>
        </p:nvSpPr>
        <p:spPr/>
        <p:txBody>
          <a:bodyPr/>
          <a:lstStyle/>
          <a:p>
            <a:r>
              <a:rPr lang="en-US" dirty="0"/>
              <a:t>Strategy Continued </a:t>
            </a:r>
          </a:p>
        </p:txBody>
      </p:sp>
    </p:spTree>
    <p:extLst>
      <p:ext uri="{BB962C8B-B14F-4D97-AF65-F5344CB8AC3E}">
        <p14:creationId xmlns:p14="http://schemas.microsoft.com/office/powerpoint/2010/main" val="79062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610099"/>
            <a:ext cx="5283200" cy="4297363"/>
          </a:xfrm>
        </p:spPr>
        <p:txBody>
          <a:bodyPr/>
          <a:lstStyle/>
          <a:p>
            <a:r>
              <a:rPr lang="en-US" sz="2400" dirty="0"/>
              <a:t>Self-advocate focus</a:t>
            </a:r>
          </a:p>
          <a:p>
            <a:r>
              <a:rPr lang="en-US" sz="2400" dirty="0"/>
              <a:t>Cross-departmental work</a:t>
            </a:r>
          </a:p>
          <a:p>
            <a:pPr lvl="1"/>
            <a:r>
              <a:rPr lang="en-US" sz="2400" dirty="0"/>
              <a:t>How many committees?!</a:t>
            </a:r>
          </a:p>
          <a:p>
            <a:r>
              <a:rPr lang="en-US" sz="2400" dirty="0"/>
              <a:t>Optimize intersectionality</a:t>
            </a:r>
          </a:p>
          <a:p>
            <a:pPr lvl="1"/>
            <a:r>
              <a:rPr lang="en-US" sz="2400" dirty="0"/>
              <a:t>civil rights, labor </a:t>
            </a:r>
          </a:p>
          <a:p>
            <a:pPr lvl="1"/>
            <a:r>
              <a:rPr lang="en-US" sz="2400" dirty="0"/>
              <a:t>self-determination</a:t>
            </a:r>
          </a:p>
          <a:p>
            <a:pPr lvl="1"/>
            <a:r>
              <a:rPr lang="en-US" sz="2400" dirty="0"/>
              <a:t>HCBS/DDS-75 millions dollars spent on modernization for community integration</a:t>
            </a:r>
          </a:p>
        </p:txBody>
      </p:sp>
      <p:sp>
        <p:nvSpPr>
          <p:cNvPr id="7" name="Content Placeholder 6"/>
          <p:cNvSpPr>
            <a:spLocks noGrp="1"/>
          </p:cNvSpPr>
          <p:nvPr>
            <p:ph idx="10"/>
          </p:nvPr>
        </p:nvSpPr>
        <p:spPr/>
        <p:txBody>
          <a:bodyPr/>
          <a:lstStyle/>
          <a:p>
            <a:r>
              <a:rPr lang="en-US" sz="2000" dirty="0"/>
              <a:t>Strategy for political expediency </a:t>
            </a:r>
          </a:p>
          <a:p>
            <a:pPr lvl="1"/>
            <a:r>
              <a:rPr lang="en-US" sz="2000" dirty="0"/>
              <a:t>Required budget neutrality for bill survival</a:t>
            </a:r>
          </a:p>
          <a:p>
            <a:r>
              <a:rPr lang="en-US" sz="2000" dirty="0"/>
              <a:t>Leverage federal resources and initiatives</a:t>
            </a:r>
          </a:p>
          <a:p>
            <a:r>
              <a:rPr lang="en-US" sz="2000" dirty="0"/>
              <a:t>Social media and other media outlets </a:t>
            </a:r>
          </a:p>
          <a:p>
            <a:pPr lvl="0"/>
            <a:r>
              <a:rPr lang="en-US" sz="2000" dirty="0">
                <a:solidFill>
                  <a:prstClr val="black"/>
                </a:solidFill>
              </a:rPr>
              <a:t>Leverage and enhance existing statewide initiatives</a:t>
            </a:r>
          </a:p>
          <a:p>
            <a:pPr lvl="1"/>
            <a:r>
              <a:rPr lang="en-US" sz="2000" dirty="0">
                <a:solidFill>
                  <a:prstClr val="black"/>
                </a:solidFill>
              </a:rPr>
              <a:t>CIE Blueprint for change</a:t>
            </a:r>
          </a:p>
          <a:p>
            <a:pPr lvl="1"/>
            <a:r>
              <a:rPr lang="en-US" sz="2000" dirty="0">
                <a:solidFill>
                  <a:prstClr val="black"/>
                </a:solidFill>
              </a:rPr>
              <a:t>CA as Employment First state</a:t>
            </a:r>
            <a:endParaRPr lang="en-US" sz="2000" dirty="0"/>
          </a:p>
          <a:p>
            <a:r>
              <a:rPr lang="en-US" sz="2000" dirty="0"/>
              <a:t>Tap into state’s values (what do you pride yourself on?)</a:t>
            </a:r>
          </a:p>
          <a:p>
            <a:pPr lvl="1"/>
            <a:r>
              <a:rPr lang="en-US" sz="2000" dirty="0"/>
              <a:t>CA: fair work/fair pay; civil rights</a:t>
            </a:r>
          </a:p>
        </p:txBody>
      </p:sp>
      <p:sp>
        <p:nvSpPr>
          <p:cNvPr id="5" name="Title 4"/>
          <p:cNvSpPr>
            <a:spLocks noGrp="1"/>
          </p:cNvSpPr>
          <p:nvPr>
            <p:ph type="title"/>
          </p:nvPr>
        </p:nvSpPr>
        <p:spPr/>
        <p:txBody>
          <a:bodyPr/>
          <a:lstStyle/>
          <a:p>
            <a:r>
              <a:rPr lang="en-US" dirty="0"/>
              <a:t>Broaden Approach to Reach Across Silos</a:t>
            </a:r>
          </a:p>
        </p:txBody>
      </p:sp>
    </p:spTree>
    <p:extLst>
      <p:ext uri="{BB962C8B-B14F-4D97-AF65-F5344CB8AC3E}">
        <p14:creationId xmlns:p14="http://schemas.microsoft.com/office/powerpoint/2010/main" val="781281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1E7B102-7C83-4E6E-A946-28CE7AF4DBF2}"/>
              </a:ext>
            </a:extLst>
          </p:cNvPr>
          <p:cNvSpPr>
            <a:spLocks noGrp="1"/>
          </p:cNvSpPr>
          <p:nvPr>
            <p:ph idx="1"/>
          </p:nvPr>
        </p:nvSpPr>
        <p:spPr/>
        <p:txBody>
          <a:bodyPr/>
          <a:lstStyle/>
          <a:p>
            <a:pPr marL="0" lvl="0" indent="0" algn="ctr">
              <a:spcAft>
                <a:spcPts val="1200"/>
              </a:spcAft>
              <a:buNone/>
            </a:pPr>
            <a:r>
              <a:rPr lang="en-US" b="1" dirty="0">
                <a:solidFill>
                  <a:prstClr val="black"/>
                </a:solidFill>
              </a:rPr>
              <a:t>METHODS</a:t>
            </a:r>
            <a:endParaRPr lang="en-US" sz="2000" dirty="0">
              <a:solidFill>
                <a:prstClr val="black"/>
              </a:solidFill>
            </a:endParaRPr>
          </a:p>
          <a:p>
            <a:pPr lvl="0"/>
            <a:r>
              <a:rPr lang="en-US" sz="2400" dirty="0">
                <a:solidFill>
                  <a:prstClr val="black"/>
                </a:solidFill>
              </a:rPr>
              <a:t>Plain language fact sheets, web-based  information sessions</a:t>
            </a:r>
          </a:p>
          <a:p>
            <a:pPr lvl="0"/>
            <a:r>
              <a:rPr lang="en-US" sz="2400" dirty="0">
                <a:solidFill>
                  <a:prstClr val="black"/>
                </a:solidFill>
              </a:rPr>
              <a:t>Sending letters to Senate Labor and Human Services Committees</a:t>
            </a:r>
          </a:p>
          <a:p>
            <a:pPr lvl="0"/>
            <a:r>
              <a:rPr lang="en-US" sz="2400" dirty="0">
                <a:solidFill>
                  <a:prstClr val="black"/>
                </a:solidFill>
              </a:rPr>
              <a:t>Call in line sponsored by CA APSE</a:t>
            </a:r>
          </a:p>
          <a:p>
            <a:r>
              <a:rPr lang="en-US" sz="2400" dirty="0">
                <a:solidFill>
                  <a:prstClr val="black"/>
                </a:solidFill>
              </a:rPr>
              <a:t>Preparing witnesses to testify</a:t>
            </a:r>
          </a:p>
          <a:p>
            <a:r>
              <a:rPr lang="en-US" sz="2400" dirty="0">
                <a:solidFill>
                  <a:prstClr val="black"/>
                </a:solidFill>
              </a:rPr>
              <a:t>Organize call-ins on hearing days</a:t>
            </a:r>
          </a:p>
        </p:txBody>
      </p:sp>
      <p:sp>
        <p:nvSpPr>
          <p:cNvPr id="7" name="Content Placeholder 6">
            <a:extLst>
              <a:ext uri="{FF2B5EF4-FFF2-40B4-BE49-F238E27FC236}">
                <a16:creationId xmlns:a16="http://schemas.microsoft.com/office/drawing/2014/main" id="{5404C4AB-3DFD-4D93-A9D4-1A0381178D4C}"/>
              </a:ext>
            </a:extLst>
          </p:cNvPr>
          <p:cNvSpPr>
            <a:spLocks noGrp="1"/>
          </p:cNvSpPr>
          <p:nvPr>
            <p:ph idx="10"/>
          </p:nvPr>
        </p:nvSpPr>
        <p:spPr>
          <a:xfrm>
            <a:off x="6299200" y="1648199"/>
            <a:ext cx="5283200" cy="4297363"/>
          </a:xfrm>
        </p:spPr>
        <p:txBody>
          <a:bodyPr/>
          <a:lstStyle/>
          <a:p>
            <a:pPr marL="0" indent="0" algn="ctr">
              <a:spcAft>
                <a:spcPts val="1200"/>
              </a:spcAft>
              <a:buNone/>
            </a:pPr>
            <a:r>
              <a:rPr lang="en-US" b="1" dirty="0"/>
              <a:t>GOALS</a:t>
            </a:r>
            <a:endParaRPr lang="en-US" sz="2400" dirty="0"/>
          </a:p>
          <a:p>
            <a:r>
              <a:rPr lang="en-US" sz="2400" dirty="0"/>
              <a:t>Clarify what the Bill does</a:t>
            </a:r>
          </a:p>
          <a:p>
            <a:r>
              <a:rPr lang="en-US" sz="2400" dirty="0"/>
              <a:t>Build enthusiasm</a:t>
            </a:r>
          </a:p>
          <a:p>
            <a:r>
              <a:rPr lang="en-US" sz="2400" dirty="0"/>
              <a:t>Develop Champions</a:t>
            </a:r>
          </a:p>
          <a:p>
            <a:pPr marL="0" marR="0" indent="0">
              <a:spcBef>
                <a:spcPts val="0"/>
              </a:spcBef>
              <a:spcAft>
                <a:spcPts val="0"/>
              </a:spcAft>
              <a:buNone/>
            </a:pPr>
            <a:r>
              <a:rPr lang="en-US" sz="2000" u="sng" dirty="0">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https://www.senate.ca.gov/media/senate-floor-session-20210909/video</a:t>
            </a:r>
            <a:r>
              <a:rPr lang="en-US" sz="2000" u="sng" dirty="0">
                <a:solidFill>
                  <a:srgbClr val="0563C1"/>
                </a:solidFill>
                <a:latin typeface="Calibri" panose="020F0502020204030204" pitchFamily="34" charset="0"/>
                <a:ea typeface="Calibri" panose="020F0502020204030204" pitchFamily="34" charset="0"/>
              </a:rPr>
              <a:t>  </a:t>
            </a:r>
            <a:r>
              <a:rPr lang="en-US" sz="2000" dirty="0"/>
              <a:t>	5:58.17-6:04.51</a:t>
            </a:r>
          </a:p>
          <a:p>
            <a:r>
              <a:rPr lang="en-US" sz="2400" dirty="0"/>
              <a:t>Get the word out</a:t>
            </a:r>
          </a:p>
        </p:txBody>
      </p:sp>
      <p:sp>
        <p:nvSpPr>
          <p:cNvPr id="5" name="Title 4">
            <a:extLst>
              <a:ext uri="{FF2B5EF4-FFF2-40B4-BE49-F238E27FC236}">
                <a16:creationId xmlns:a16="http://schemas.microsoft.com/office/drawing/2014/main" id="{08567CE3-CC2C-4E3F-8989-98625A11101D}"/>
              </a:ext>
            </a:extLst>
          </p:cNvPr>
          <p:cNvSpPr>
            <a:spLocks noGrp="1"/>
          </p:cNvSpPr>
          <p:nvPr>
            <p:ph type="title"/>
          </p:nvPr>
        </p:nvSpPr>
        <p:spPr/>
        <p:txBody>
          <a:bodyPr/>
          <a:lstStyle/>
          <a:p>
            <a:r>
              <a:rPr lang="en-US" dirty="0"/>
              <a:t>Mobilization/Activating the Base</a:t>
            </a:r>
          </a:p>
        </p:txBody>
      </p:sp>
    </p:spTree>
    <p:extLst>
      <p:ext uri="{BB962C8B-B14F-4D97-AF65-F5344CB8AC3E}">
        <p14:creationId xmlns:p14="http://schemas.microsoft.com/office/powerpoint/2010/main" val="286263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CDCE9A0-3B00-4F66-8C22-80CBEAEAE6CD}"/>
              </a:ext>
            </a:extLst>
          </p:cNvPr>
          <p:cNvSpPr>
            <a:spLocks noGrp="1"/>
          </p:cNvSpPr>
          <p:nvPr>
            <p:ph idx="1"/>
          </p:nvPr>
        </p:nvSpPr>
        <p:spPr/>
        <p:txBody>
          <a:bodyPr/>
          <a:lstStyle/>
          <a:p>
            <a:pPr marL="0" indent="0">
              <a:buNone/>
            </a:pPr>
            <a:r>
              <a:rPr lang="en-US" dirty="0"/>
              <a:t>SB 639 primarily addresses implementation through the establishment of a stakeholder workgroup process</a:t>
            </a:r>
          </a:p>
          <a:p>
            <a:r>
              <a:rPr lang="en-US" dirty="0"/>
              <a:t>This is the vehicle to accomplish many of the statutory requirements.</a:t>
            </a:r>
          </a:p>
          <a:p>
            <a:pPr lvl="1"/>
            <a:r>
              <a:rPr lang="en-US" dirty="0"/>
              <a:t>National SME as facilitators</a:t>
            </a:r>
          </a:p>
          <a:p>
            <a:pPr lvl="1"/>
            <a:r>
              <a:rPr lang="en-US" dirty="0"/>
              <a:t>Careful selection of diverse, core group members</a:t>
            </a:r>
          </a:p>
          <a:p>
            <a:pPr lvl="1"/>
            <a:r>
              <a:rPr lang="en-US" dirty="0"/>
              <a:t>Robust opportunities for other stakeholders to submit/share recommendations</a:t>
            </a:r>
          </a:p>
        </p:txBody>
      </p:sp>
      <p:sp>
        <p:nvSpPr>
          <p:cNvPr id="5" name="Title 4">
            <a:extLst>
              <a:ext uri="{FF2B5EF4-FFF2-40B4-BE49-F238E27FC236}">
                <a16:creationId xmlns:a16="http://schemas.microsoft.com/office/drawing/2014/main" id="{43CC9365-F9E2-4945-8F49-7B6788F8A43F}"/>
              </a:ext>
            </a:extLst>
          </p:cNvPr>
          <p:cNvSpPr>
            <a:spLocks noGrp="1"/>
          </p:cNvSpPr>
          <p:nvPr>
            <p:ph type="title"/>
          </p:nvPr>
        </p:nvSpPr>
        <p:spPr>
          <a:xfrm>
            <a:off x="0" y="-38100"/>
            <a:ext cx="12192000" cy="1385093"/>
          </a:xfrm>
        </p:spPr>
        <p:txBody>
          <a:bodyPr/>
          <a:lstStyle/>
          <a:p>
            <a:r>
              <a:rPr lang="en-US" dirty="0"/>
              <a:t>Implementation Planning</a:t>
            </a:r>
          </a:p>
        </p:txBody>
      </p:sp>
    </p:spTree>
    <p:extLst>
      <p:ext uri="{BB962C8B-B14F-4D97-AF65-F5344CB8AC3E}">
        <p14:creationId xmlns:p14="http://schemas.microsoft.com/office/powerpoint/2010/main" val="205983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3E31D-1C94-4797-A5B9-A312ED540946}"/>
              </a:ext>
            </a:extLst>
          </p:cNvPr>
          <p:cNvSpPr>
            <a:spLocks noGrp="1"/>
          </p:cNvSpPr>
          <p:nvPr>
            <p:ph idx="1"/>
          </p:nvPr>
        </p:nvSpPr>
        <p:spPr/>
        <p:txBody>
          <a:bodyPr/>
          <a:lstStyle/>
          <a:p>
            <a:pPr marL="0" indent="0">
              <a:buNone/>
            </a:pPr>
            <a:r>
              <a:rPr lang="en-US" u="sng" dirty="0"/>
              <a:t>Phase out by 2025</a:t>
            </a:r>
          </a:p>
          <a:p>
            <a:r>
              <a:rPr lang="en-US" dirty="0"/>
              <a:t>Measurable, Outcomes based-what are these measures and quality incentives?</a:t>
            </a:r>
          </a:p>
          <a:p>
            <a:r>
              <a:rPr lang="en-US" dirty="0"/>
              <a:t>Upskill the field-strengths based, systematic instruction, job development best practice</a:t>
            </a:r>
          </a:p>
          <a:p>
            <a:r>
              <a:rPr lang="en-US" dirty="0"/>
              <a:t>Work as a part of meaningful day and person-centered planning</a:t>
            </a:r>
          </a:p>
        </p:txBody>
      </p:sp>
      <p:sp>
        <p:nvSpPr>
          <p:cNvPr id="3" name="Title 2">
            <a:extLst>
              <a:ext uri="{FF2B5EF4-FFF2-40B4-BE49-F238E27FC236}">
                <a16:creationId xmlns:a16="http://schemas.microsoft.com/office/drawing/2014/main" id="{65CD8573-7EFF-4D79-90CD-D2A8B8C25B36}"/>
              </a:ext>
            </a:extLst>
          </p:cNvPr>
          <p:cNvSpPr>
            <a:spLocks noGrp="1"/>
          </p:cNvSpPr>
          <p:nvPr>
            <p:ph type="title"/>
          </p:nvPr>
        </p:nvSpPr>
        <p:spPr>
          <a:xfrm>
            <a:off x="0" y="0"/>
            <a:ext cx="12192000" cy="1385093"/>
          </a:xfrm>
        </p:spPr>
        <p:txBody>
          <a:bodyPr/>
          <a:lstStyle/>
          <a:p>
            <a:r>
              <a:rPr lang="en-US" dirty="0"/>
              <a:t>Implementation</a:t>
            </a:r>
          </a:p>
        </p:txBody>
      </p:sp>
    </p:spTree>
    <p:extLst>
      <p:ext uri="{BB962C8B-B14F-4D97-AF65-F5344CB8AC3E}">
        <p14:creationId xmlns:p14="http://schemas.microsoft.com/office/powerpoint/2010/main" val="44405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23A14C7-E130-4969-8846-FF4CCB97C769}"/>
              </a:ext>
            </a:extLst>
          </p:cNvPr>
          <p:cNvSpPr>
            <a:spLocks noGrp="1"/>
          </p:cNvSpPr>
          <p:nvPr>
            <p:ph type="title"/>
          </p:nvPr>
        </p:nvSpPr>
        <p:spPr>
          <a:xfrm>
            <a:off x="0" y="1143000"/>
            <a:ext cx="12192000" cy="1060450"/>
          </a:xfrm>
        </p:spPr>
        <p:txBody>
          <a:bodyPr wrap="square" tIns="91440" anchor="ctr">
            <a:noAutofit/>
          </a:bodyPr>
          <a:lstStyle/>
          <a:p>
            <a:pPr>
              <a:lnSpc>
                <a:spcPct val="85000"/>
              </a:lnSpc>
            </a:pPr>
            <a:r>
              <a:rPr lang="en-US" sz="3300" b="1" dirty="0">
                <a:effectLst/>
                <a:ea typeface="Times New Roman" panose="02020603050405020304" pitchFamily="18" charset="0"/>
              </a:rPr>
              <a:t>Employment First 2.0: Developing a Foundation for Excelling Systems Change Efforts through Legislative Action </a:t>
            </a:r>
            <a:endParaRPr lang="en-US" sz="3300" dirty="0"/>
          </a:p>
        </p:txBody>
      </p:sp>
      <p:sp>
        <p:nvSpPr>
          <p:cNvPr id="12" name="Text Placeholder 1">
            <a:extLst>
              <a:ext uri="{FF2B5EF4-FFF2-40B4-BE49-F238E27FC236}">
                <a16:creationId xmlns:a16="http://schemas.microsoft.com/office/drawing/2014/main" id="{2E94FDEE-1649-4B9C-8C39-15A5D16FD466}"/>
              </a:ext>
            </a:extLst>
          </p:cNvPr>
          <p:cNvSpPr>
            <a:spLocks noGrp="1"/>
          </p:cNvSpPr>
          <p:nvPr>
            <p:ph type="body" sz="quarter" idx="10"/>
          </p:nvPr>
        </p:nvSpPr>
        <p:spPr>
          <a:xfrm>
            <a:off x="8077200" y="2588393"/>
            <a:ext cx="3733800" cy="535807"/>
          </a:xfrm>
        </p:spPr>
        <p:txBody>
          <a:bodyPr>
            <a:normAutofit fontScale="25000" lnSpcReduction="20000"/>
          </a:bodyPr>
          <a:lstStyle/>
          <a:p>
            <a:r>
              <a:rPr lang="en-US" sz="9600" dirty="0"/>
              <a:t>Community of Practice (CoP) series</a:t>
            </a:r>
          </a:p>
        </p:txBody>
      </p:sp>
      <p:sp>
        <p:nvSpPr>
          <p:cNvPr id="13" name="Text Placeholder 3">
            <a:extLst>
              <a:ext uri="{FF2B5EF4-FFF2-40B4-BE49-F238E27FC236}">
                <a16:creationId xmlns:a16="http://schemas.microsoft.com/office/drawing/2014/main" id="{E468613A-11B5-4EE4-BD4F-8017219B2607}"/>
              </a:ext>
            </a:extLst>
          </p:cNvPr>
          <p:cNvSpPr>
            <a:spLocks noGrp="1"/>
          </p:cNvSpPr>
          <p:nvPr>
            <p:ph type="body" sz="quarter" idx="13"/>
          </p:nvPr>
        </p:nvSpPr>
        <p:spPr>
          <a:xfrm>
            <a:off x="8610600" y="3352800"/>
            <a:ext cx="2590800" cy="838200"/>
          </a:xfrm>
        </p:spPr>
        <p:txBody>
          <a:bodyPr/>
          <a:lstStyle/>
          <a:p>
            <a:r>
              <a:rPr lang="en-US" dirty="0"/>
              <a:t>January 11, 2022</a:t>
            </a:r>
          </a:p>
        </p:txBody>
      </p:sp>
      <p:pic>
        <p:nvPicPr>
          <p:cNvPr id="6" name="Picture 5" descr="Female teacher is signing to a female student, helping with her lesson">
            <a:extLst>
              <a:ext uri="{FF2B5EF4-FFF2-40B4-BE49-F238E27FC236}">
                <a16:creationId xmlns:a16="http://schemas.microsoft.com/office/drawing/2014/main" id="{FBB8AF4A-2A4F-4359-9301-1945A3936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4" y="2286000"/>
            <a:ext cx="7829892" cy="4191000"/>
          </a:xfrm>
          <a:prstGeom prst="rect">
            <a:avLst/>
          </a:prstGeom>
        </p:spPr>
      </p:pic>
    </p:spTree>
    <p:extLst>
      <p:ext uri="{BB962C8B-B14F-4D97-AF65-F5344CB8AC3E}">
        <p14:creationId xmlns:p14="http://schemas.microsoft.com/office/powerpoint/2010/main" val="50733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45036-3781-4E11-883B-12F7F8DB4161}"/>
              </a:ext>
            </a:extLst>
          </p:cNvPr>
          <p:cNvSpPr>
            <a:spLocks noGrp="1"/>
          </p:cNvSpPr>
          <p:nvPr>
            <p:ph type="title"/>
          </p:nvPr>
        </p:nvSpPr>
        <p:spPr/>
        <p:txBody>
          <a:bodyPr vert="horz" wrap="square" lIns="91440" tIns="45720" rIns="91440" bIns="45720" numCol="1" anchor="ctr" anchorCtr="0" compatLnSpc="1">
            <a:prstTxWarp prst="textNoShape">
              <a:avLst/>
            </a:prstTxWarp>
            <a:normAutofit/>
          </a:bodyPr>
          <a:lstStyle/>
          <a:p>
            <a:r>
              <a:rPr lang="en-US" altLang="en-US" b="1" kern="1200" dirty="0"/>
              <a:t>Questions, Comments and Interactive Discussion</a:t>
            </a:r>
          </a:p>
        </p:txBody>
      </p:sp>
      <p:sp>
        <p:nvSpPr>
          <p:cNvPr id="73" name="Slide Number Placeholder 4">
            <a:extLst>
              <a:ext uri="{FF2B5EF4-FFF2-40B4-BE49-F238E27FC236}">
                <a16:creationId xmlns:a16="http://schemas.microsoft.com/office/drawing/2014/main" id="{FE6E5F50-8121-4739-89CD-7F910577912A}"/>
              </a:ext>
            </a:extLst>
          </p:cNvPr>
          <p:cNvSpPr>
            <a:spLocks noGrp="1"/>
          </p:cNvSpPr>
          <p:nvPr>
            <p:ph type="sldNum" sz="quarter" idx="12"/>
          </p:nvPr>
        </p:nvSpPr>
        <p:spPr/>
        <p:txBody>
          <a:bodyPr/>
          <a:lstStyle/>
          <a:p>
            <a:pPr>
              <a:spcAft>
                <a:spcPts val="600"/>
              </a:spcAft>
            </a:pPr>
            <a:fld id="{A01C76A6-88C4-EC4D-9DC3-D02CCBB53409}" type="slidenum">
              <a:rPr lang="en-US" smtClean="0"/>
              <a:pPr>
                <a:spcAft>
                  <a:spcPts val="600"/>
                </a:spcAft>
              </a:pPr>
              <a:t>30</a:t>
            </a:fld>
            <a:endParaRPr lang="en-US" dirty="0"/>
          </a:p>
        </p:txBody>
      </p:sp>
      <p:pic>
        <p:nvPicPr>
          <p:cNvPr id="4" name="Picture 3" descr="A group of people having a discussion.">
            <a:extLst>
              <a:ext uri="{FF2B5EF4-FFF2-40B4-BE49-F238E27FC236}">
                <a16:creationId xmlns:a16="http://schemas.microsoft.com/office/drawing/2014/main" id="{5DA52A9E-6390-4D35-A35B-47D77BDF7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057400"/>
            <a:ext cx="6000750" cy="3000375"/>
          </a:xfrm>
          <a:prstGeom prst="rect">
            <a:avLst/>
          </a:prstGeom>
        </p:spPr>
      </p:pic>
    </p:spTree>
    <p:extLst>
      <p:ext uri="{BB962C8B-B14F-4D97-AF65-F5344CB8AC3E}">
        <p14:creationId xmlns:p14="http://schemas.microsoft.com/office/powerpoint/2010/main" val="1459066019"/>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E5DA2-D477-4913-A135-756BB5682D66}"/>
              </a:ext>
            </a:extLst>
          </p:cNvPr>
          <p:cNvSpPr>
            <a:spLocks noGrp="1"/>
          </p:cNvSpPr>
          <p:nvPr>
            <p:ph type="title"/>
          </p:nvPr>
        </p:nvSpPr>
        <p:spPr/>
        <p:txBody>
          <a:bodyPr/>
          <a:lstStyle/>
          <a:p>
            <a:r>
              <a:rPr lang="en-US" dirty="0"/>
              <a:t>January CoP Office Hours</a:t>
            </a:r>
          </a:p>
        </p:txBody>
      </p:sp>
      <p:sp>
        <p:nvSpPr>
          <p:cNvPr id="2" name="Content Placeholder 1">
            <a:extLst>
              <a:ext uri="{FF2B5EF4-FFF2-40B4-BE49-F238E27FC236}">
                <a16:creationId xmlns:a16="http://schemas.microsoft.com/office/drawing/2014/main" id="{689A9457-D7A5-42BF-BD1E-05F0B50383C2}"/>
              </a:ext>
            </a:extLst>
          </p:cNvPr>
          <p:cNvSpPr>
            <a:spLocks noGrp="1"/>
          </p:cNvSpPr>
          <p:nvPr>
            <p:ph idx="1"/>
          </p:nvPr>
        </p:nvSpPr>
        <p:spPr/>
        <p:txBody>
          <a:bodyPr/>
          <a:lstStyle/>
          <a:p>
            <a:pPr marL="0" indent="0">
              <a:lnSpc>
                <a:spcPct val="95000"/>
              </a:lnSpc>
              <a:spcBef>
                <a:spcPts val="0"/>
              </a:spcBef>
              <a:spcAft>
                <a:spcPts val="1200"/>
              </a:spcAft>
              <a:buNone/>
            </a:pPr>
            <a:r>
              <a:rPr lang="en-US" sz="2400" b="1" dirty="0"/>
              <a:t>January 14, 2022:</a:t>
            </a:r>
          </a:p>
          <a:p>
            <a:pPr marL="0" indent="0">
              <a:lnSpc>
                <a:spcPct val="95000"/>
              </a:lnSpc>
              <a:spcBef>
                <a:spcPts val="0"/>
              </a:spcBef>
              <a:spcAft>
                <a:spcPts val="1200"/>
              </a:spcAft>
              <a:buNone/>
            </a:pPr>
            <a:r>
              <a:rPr lang="en-US" sz="2400" b="1" dirty="0"/>
              <a:t>12:00-1:30 PM EST</a:t>
            </a:r>
          </a:p>
          <a:p>
            <a:pPr>
              <a:lnSpc>
                <a:spcPct val="95000"/>
              </a:lnSpc>
              <a:spcBef>
                <a:spcPts val="0"/>
              </a:spcBef>
              <a:spcAft>
                <a:spcPts val="1800"/>
              </a:spcAft>
            </a:pPr>
            <a:r>
              <a:rPr lang="en-US" sz="2400" dirty="0"/>
              <a:t>Do you have a question for a CoP presenter, Kimberly, Sandy, Tania, or Vivian?</a:t>
            </a:r>
          </a:p>
          <a:p>
            <a:pPr>
              <a:lnSpc>
                <a:spcPct val="95000"/>
              </a:lnSpc>
              <a:spcBef>
                <a:spcPts val="0"/>
              </a:spcBef>
              <a:spcAft>
                <a:spcPts val="1800"/>
              </a:spcAft>
            </a:pPr>
            <a:r>
              <a:rPr lang="en-US" sz="2400" dirty="0"/>
              <a:t>Need time with an expert to talk through strategies?</a:t>
            </a:r>
          </a:p>
          <a:p>
            <a:pPr>
              <a:lnSpc>
                <a:spcPct val="95000"/>
              </a:lnSpc>
              <a:spcBef>
                <a:spcPts val="0"/>
              </a:spcBef>
              <a:spcAft>
                <a:spcPts val="1200"/>
              </a:spcAft>
            </a:pPr>
            <a:r>
              <a:rPr lang="en-US" sz="2400" b="1" i="1" dirty="0"/>
              <a:t>Free opportunity to get technical assistance!</a:t>
            </a:r>
          </a:p>
        </p:txBody>
      </p:sp>
      <p:sp>
        <p:nvSpPr>
          <p:cNvPr id="7" name="TextBox 6">
            <a:extLst>
              <a:ext uri="{FF2B5EF4-FFF2-40B4-BE49-F238E27FC236}">
                <a16:creationId xmlns:a16="http://schemas.microsoft.com/office/drawing/2014/main" id="{6D45959A-46BC-434C-BAAB-52F8F93E5EEF}"/>
              </a:ext>
            </a:extLst>
          </p:cNvPr>
          <p:cNvSpPr txBox="1"/>
          <p:nvPr/>
        </p:nvSpPr>
        <p:spPr>
          <a:xfrm>
            <a:off x="7137399" y="3723112"/>
            <a:ext cx="3962401" cy="2215991"/>
          </a:xfrm>
          <a:prstGeom prst="rect">
            <a:avLst/>
          </a:prstGeom>
          <a:noFill/>
        </p:spPr>
        <p:txBody>
          <a:bodyPr wrap="square">
            <a:spAutoFit/>
          </a:bodyPr>
          <a:lstStyle/>
          <a:p>
            <a:pPr algn="l"/>
            <a:r>
              <a:rPr lang="en-US" sz="2000" b="1" i="0" u="none" strike="noStrike" dirty="0">
                <a:solidFill>
                  <a:srgbClr val="FFFFFF"/>
                </a:solidFill>
                <a:effectLst/>
                <a:latin typeface="+mn-lt"/>
                <a:hlinkClick r:id="rId2"/>
              </a:rPr>
              <a:t>Join with Google Meet</a:t>
            </a:r>
            <a:endParaRPr lang="en-US" sz="2000" b="1" i="0" u="none" strike="noStrike" dirty="0">
              <a:solidFill>
                <a:srgbClr val="FFFFFF"/>
              </a:solidFill>
              <a:effectLst/>
              <a:latin typeface="+mn-lt"/>
            </a:endParaRPr>
          </a:p>
          <a:p>
            <a:pPr algn="l"/>
            <a:r>
              <a:rPr lang="en-US" sz="2000" b="0" i="0" dirty="0">
                <a:solidFill>
                  <a:srgbClr val="3C4043"/>
                </a:solidFill>
                <a:effectLst/>
                <a:latin typeface="+mn-lt"/>
              </a:rPr>
              <a:t>Meeting ID</a:t>
            </a:r>
          </a:p>
          <a:p>
            <a:pPr algn="l"/>
            <a:r>
              <a:rPr lang="en-US" sz="2000" b="0" i="0" u="none" strike="noStrike" dirty="0">
                <a:solidFill>
                  <a:srgbClr val="1A73E8"/>
                </a:solidFill>
                <a:effectLst/>
                <a:latin typeface="+mn-lt"/>
                <a:hlinkClick r:id="rId3"/>
              </a:rPr>
              <a:t>meet.google.com/ebj-ofdk-qcr</a:t>
            </a:r>
            <a:endParaRPr lang="en-US" sz="2000" b="0" i="0" dirty="0">
              <a:solidFill>
                <a:srgbClr val="70757A"/>
              </a:solidFill>
              <a:effectLst/>
              <a:latin typeface="+mn-lt"/>
            </a:endParaRPr>
          </a:p>
          <a:p>
            <a:pPr algn="l"/>
            <a:r>
              <a:rPr lang="en-US" sz="2000" b="0" i="0" dirty="0">
                <a:solidFill>
                  <a:srgbClr val="3C4043"/>
                </a:solidFill>
                <a:effectLst/>
                <a:latin typeface="+mn-lt"/>
              </a:rPr>
              <a:t>Phone Numbers</a:t>
            </a:r>
          </a:p>
          <a:p>
            <a:pPr algn="l"/>
            <a:r>
              <a:rPr lang="en-US" sz="2000" b="0" i="0" dirty="0">
                <a:solidFill>
                  <a:srgbClr val="1A73E8"/>
                </a:solidFill>
                <a:effectLst/>
                <a:latin typeface="+mn-lt"/>
              </a:rPr>
              <a:t>(‪US‬)</a:t>
            </a:r>
            <a:r>
              <a:rPr lang="en-US" sz="2000" b="0" i="0" u="none" strike="noStrike" dirty="0">
                <a:solidFill>
                  <a:srgbClr val="1A73E8"/>
                </a:solidFill>
                <a:effectLst/>
                <a:latin typeface="+mn-lt"/>
                <a:hlinkClick r:id="rId4"/>
              </a:rPr>
              <a:t>‪+1 612-315-0217‬</a:t>
            </a:r>
            <a:endParaRPr lang="en-US" sz="2000" b="0" i="0" dirty="0">
              <a:solidFill>
                <a:srgbClr val="1A73E8"/>
              </a:solidFill>
              <a:effectLst/>
              <a:latin typeface="+mn-lt"/>
            </a:endParaRPr>
          </a:p>
          <a:p>
            <a:pPr algn="l"/>
            <a:r>
              <a:rPr lang="en-US" sz="2000" b="0" i="0" dirty="0">
                <a:solidFill>
                  <a:srgbClr val="70757A"/>
                </a:solidFill>
                <a:effectLst/>
                <a:latin typeface="+mn-lt"/>
              </a:rPr>
              <a:t>PIN: ‪750 796 998#‬</a:t>
            </a:r>
          </a:p>
          <a:p>
            <a:pPr algn="l"/>
            <a:endParaRPr lang="en-US" b="0" i="0" dirty="0">
              <a:solidFill>
                <a:srgbClr val="3C4043"/>
              </a:solidFill>
              <a:effectLst/>
              <a:latin typeface="+mn-lt"/>
            </a:endParaRPr>
          </a:p>
        </p:txBody>
      </p:sp>
      <p:pic>
        <p:nvPicPr>
          <p:cNvPr id="6" name="Content Placeholder 5" descr="A colorful image with the words, join us.">
            <a:extLst>
              <a:ext uri="{FF2B5EF4-FFF2-40B4-BE49-F238E27FC236}">
                <a16:creationId xmlns:a16="http://schemas.microsoft.com/office/drawing/2014/main" id="{32B0BBEF-B3A8-4A67-9A3F-0A2D5B0699BE}"/>
              </a:ext>
            </a:extLst>
          </p:cNvPr>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7137399" y="1841307"/>
            <a:ext cx="3028950" cy="1514475"/>
          </a:xfrm>
          <a:prstGeom prst="rect">
            <a:avLst/>
          </a:prstGeom>
        </p:spPr>
      </p:pic>
    </p:spTree>
    <p:extLst>
      <p:ext uri="{BB962C8B-B14F-4D97-AF65-F5344CB8AC3E}">
        <p14:creationId xmlns:p14="http://schemas.microsoft.com/office/powerpoint/2010/main" val="152042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A6AEC-7F49-4832-BE1B-E4BF1BED7F8A}"/>
              </a:ext>
            </a:extLst>
          </p:cNvPr>
          <p:cNvSpPr>
            <a:spLocks noGrp="1"/>
          </p:cNvSpPr>
          <p:nvPr>
            <p:ph type="title"/>
          </p:nvPr>
        </p:nvSpPr>
        <p:spPr>
          <a:xfrm>
            <a:off x="0" y="0"/>
            <a:ext cx="12192000" cy="1447800"/>
          </a:xfrm>
        </p:spPr>
        <p:txBody>
          <a:bodyPr wrap="square" anchor="ctr">
            <a:normAutofit/>
          </a:bodyPr>
          <a:lstStyle/>
          <a:p>
            <a:r>
              <a:rPr lang="en-US" dirty="0"/>
              <a:t>Upcoming Webinar</a:t>
            </a:r>
          </a:p>
        </p:txBody>
      </p:sp>
      <p:sp>
        <p:nvSpPr>
          <p:cNvPr id="3" name="Content Placeholder 2">
            <a:extLst>
              <a:ext uri="{FF2B5EF4-FFF2-40B4-BE49-F238E27FC236}">
                <a16:creationId xmlns:a16="http://schemas.microsoft.com/office/drawing/2014/main" id="{6624F6C2-1EE4-49F5-B6E9-B2AAC72D1CF5}"/>
              </a:ext>
            </a:extLst>
          </p:cNvPr>
          <p:cNvSpPr>
            <a:spLocks noGrp="1"/>
          </p:cNvSpPr>
          <p:nvPr>
            <p:ph sz="half" idx="1"/>
          </p:nvPr>
        </p:nvSpPr>
        <p:spPr>
          <a:xfrm>
            <a:off x="838200" y="1825625"/>
            <a:ext cx="5181600" cy="4351338"/>
          </a:xfrm>
        </p:spPr>
        <p:txBody>
          <a:bodyPr wrap="square" anchor="t">
            <a:normAutofit/>
          </a:bodyPr>
          <a:lstStyle/>
          <a:p>
            <a:pPr marL="0" indent="0" eaLnBrk="1" hangingPunct="1">
              <a:lnSpc>
                <a:spcPct val="90000"/>
              </a:lnSpc>
              <a:spcBef>
                <a:spcPts val="0"/>
              </a:spcBef>
              <a:spcAft>
                <a:spcPts val="1200"/>
              </a:spcAft>
              <a:buFont typeface="Arial" panose="020B0604020202020204" pitchFamily="34" charset="0"/>
              <a:buNone/>
            </a:pPr>
            <a:r>
              <a:rPr lang="en-US" sz="2700" b="1" dirty="0"/>
              <a:t>February 8, 2022: </a:t>
            </a:r>
            <a:br>
              <a:rPr lang="en-US" sz="2700" b="1" dirty="0"/>
            </a:br>
            <a:r>
              <a:rPr lang="en-US" sz="2700" b="1" dirty="0"/>
              <a:t>3:00-4:30 PM EST</a:t>
            </a:r>
          </a:p>
          <a:p>
            <a:pPr marL="0" indent="0" eaLnBrk="1" hangingPunct="1">
              <a:lnSpc>
                <a:spcPct val="90000"/>
              </a:lnSpc>
              <a:spcBef>
                <a:spcPts val="0"/>
              </a:spcBef>
              <a:spcAft>
                <a:spcPts val="1200"/>
              </a:spcAft>
              <a:buFont typeface="Arial" panose="020B0604020202020204" pitchFamily="34" charset="0"/>
              <a:buNone/>
            </a:pPr>
            <a:r>
              <a:rPr lang="en-US" sz="2700" dirty="0">
                <a:effectLst/>
              </a:rPr>
              <a:t>Advancing Competitive Integrated Employment through Managed Long-Term Services &amp; Supports &amp; Value-Based Payment Methodologies by Creating and Sustaining Partnerships with Medicaid, Managed Care Organizations and Other Stakeholders</a:t>
            </a:r>
          </a:p>
        </p:txBody>
      </p:sp>
      <p:pic>
        <p:nvPicPr>
          <p:cNvPr id="2" name="Picture 1" descr="Picture of people on a computer screen, presumably on a Zoom call. Colors are in various shades of purple, and a plant and coffee mug are next to the screen.">
            <a:extLst>
              <a:ext uri="{FF2B5EF4-FFF2-40B4-BE49-F238E27FC236}">
                <a16:creationId xmlns:a16="http://schemas.microsoft.com/office/drawing/2014/main" id="{0CF08D8C-B5D4-484C-90D4-9045F8B53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668646"/>
            <a:ext cx="5181600" cy="2665295"/>
          </a:xfrm>
          <a:prstGeom prst="rect">
            <a:avLst/>
          </a:prstGeom>
          <a:noFill/>
        </p:spPr>
      </p:pic>
      <p:sp>
        <p:nvSpPr>
          <p:cNvPr id="76" name="Slide Number Placeholder 4">
            <a:extLst>
              <a:ext uri="{FF2B5EF4-FFF2-40B4-BE49-F238E27FC236}">
                <a16:creationId xmlns:a16="http://schemas.microsoft.com/office/drawing/2014/main" id="{2473E50B-01FD-41FF-A56F-6D475E4C094B}"/>
              </a:ext>
            </a:extLst>
          </p:cNvPr>
          <p:cNvSpPr>
            <a:spLocks noGrp="1"/>
          </p:cNvSpPr>
          <p:nvPr>
            <p:ph type="sldNum" sz="quarter" idx="12"/>
          </p:nvPr>
        </p:nvSpPr>
        <p:spPr>
          <a:xfrm>
            <a:off x="10363200" y="6324603"/>
            <a:ext cx="1320800" cy="365125"/>
          </a:xfrm>
        </p:spPr>
        <p:txBody>
          <a:bodyPr/>
          <a:lstStyle/>
          <a:p>
            <a:pPr>
              <a:spcAft>
                <a:spcPts val="600"/>
              </a:spcAft>
            </a:pPr>
            <a:fld id="{A01C76A6-88C4-EC4D-9DC3-D02CCBB53409}" type="slidenum">
              <a:rPr lang="en-US" smtClean="0"/>
              <a:pPr>
                <a:spcAft>
                  <a:spcPts val="600"/>
                </a:spcAft>
              </a:pPr>
              <a:t>32</a:t>
            </a:fld>
            <a:endParaRPr lang="en-US" dirty="0"/>
          </a:p>
        </p:txBody>
      </p:sp>
      <p:sp>
        <p:nvSpPr>
          <p:cNvPr id="71" name="Slide Number Placeholder 4" hidden="1">
            <a:extLst>
              <a:ext uri="{FF2B5EF4-FFF2-40B4-BE49-F238E27FC236}">
                <a16:creationId xmlns:a16="http://schemas.microsoft.com/office/drawing/2014/main" id="{26891EFF-5F96-45EF-A4B1-F39F4848F1C6}"/>
              </a:ext>
            </a:extLst>
          </p:cNvPr>
          <p:cNvSpPr>
            <a:spLocks noGrp="1"/>
          </p:cNvSpPr>
          <p:nvPr>
            <p:ph type="sldNum" sz="quarter" idx="4294967295"/>
          </p:nvPr>
        </p:nvSpPr>
        <p:spPr>
          <a:xfrm>
            <a:off x="10363200" y="6324603"/>
            <a:ext cx="1320800" cy="365125"/>
          </a:xfrm>
        </p:spPr>
        <p:txBody>
          <a:bodyPr wrap="square" anchor="ctr">
            <a:normAutofit/>
          </a:bodyPr>
          <a:lstStyle/>
          <a:p>
            <a:pPr>
              <a:spcAft>
                <a:spcPts val="600"/>
              </a:spcAft>
            </a:pPr>
            <a:fld id="{A01C76A6-88C4-EC4D-9DC3-D02CCBB53409}" type="slidenum">
              <a:rPr lang="en-US" smtClean="0"/>
              <a:pPr>
                <a:spcAft>
                  <a:spcPts val="600"/>
                </a:spcAft>
              </a:pPr>
              <a:t>32</a:t>
            </a:fld>
            <a:endParaRPr lang="en-US" dirty="0"/>
          </a:p>
        </p:txBody>
      </p:sp>
    </p:spTree>
    <p:extLst>
      <p:ext uri="{BB962C8B-B14F-4D97-AF65-F5344CB8AC3E}">
        <p14:creationId xmlns:p14="http://schemas.microsoft.com/office/powerpoint/2010/main" val="87060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53FCEC-65D9-44F8-99B1-DB0E738E86BE}"/>
              </a:ext>
            </a:extLst>
          </p:cNvPr>
          <p:cNvSpPr>
            <a:spLocks noGrp="1"/>
          </p:cNvSpPr>
          <p:nvPr>
            <p:ph idx="1"/>
          </p:nvPr>
        </p:nvSpPr>
        <p:spPr>
          <a:xfrm>
            <a:off x="609600" y="1567767"/>
            <a:ext cx="10972800" cy="4604433"/>
          </a:xfrm>
        </p:spPr>
        <p:txBody>
          <a:bodyPr/>
          <a:lstStyle/>
          <a:p>
            <a:r>
              <a:rPr lang="en-US" sz="2900" dirty="0"/>
              <a:t>Topic: Assistive Technology and Employment</a:t>
            </a:r>
          </a:p>
          <a:p>
            <a:r>
              <a:rPr lang="en-US" sz="2900" dirty="0"/>
              <a:t>For: All Grantees: CILs, DD Councils, UCEDDs, P&amp;As, TBI Grantees, and PNS</a:t>
            </a:r>
          </a:p>
          <a:p>
            <a:r>
              <a:rPr lang="en-US" sz="2900" dirty="0"/>
              <a:t>Facilitators: Jennifer White/Able Opportunities &amp; AT3 Center </a:t>
            </a:r>
          </a:p>
          <a:p>
            <a:r>
              <a:rPr lang="en-US" sz="2900" dirty="0"/>
              <a:t>Space is Limited – Apply Here: </a:t>
            </a:r>
            <a:r>
              <a:rPr lang="en-US" sz="2900" dirty="0">
                <a:hlinkClick r:id="rId3"/>
              </a:rPr>
              <a:t>https://forms.gle/boxaF626cmy2vhU38</a:t>
            </a:r>
            <a:endParaRPr lang="en-US" sz="2900" dirty="0"/>
          </a:p>
          <a:p>
            <a:r>
              <a:rPr lang="en-US" sz="2900" dirty="0"/>
              <a:t>Dates: </a:t>
            </a:r>
          </a:p>
          <a:p>
            <a:pPr lvl="1"/>
            <a:r>
              <a:rPr lang="en-US" sz="2900" dirty="0"/>
              <a:t>Start: February 24, 2022</a:t>
            </a:r>
          </a:p>
          <a:p>
            <a:pPr lvl="1"/>
            <a:r>
              <a:rPr lang="en-US" sz="2900" dirty="0"/>
              <a:t>End: May 5, 2022</a:t>
            </a:r>
          </a:p>
        </p:txBody>
      </p:sp>
      <p:sp>
        <p:nvSpPr>
          <p:cNvPr id="6" name="Title 5">
            <a:extLst>
              <a:ext uri="{FF2B5EF4-FFF2-40B4-BE49-F238E27FC236}">
                <a16:creationId xmlns:a16="http://schemas.microsoft.com/office/drawing/2014/main" id="{D622AAD1-1C6F-474A-BDB9-0360612C8501}"/>
              </a:ext>
            </a:extLst>
          </p:cNvPr>
          <p:cNvSpPr>
            <a:spLocks noGrp="1"/>
          </p:cNvSpPr>
          <p:nvPr>
            <p:ph type="title"/>
          </p:nvPr>
        </p:nvSpPr>
        <p:spPr/>
        <p:txBody>
          <a:bodyPr wrap="square" anchor="ctr">
            <a:normAutofit fontScale="90000"/>
          </a:bodyPr>
          <a:lstStyle/>
          <a:p>
            <a:r>
              <a:rPr lang="en-US" u="sng" dirty="0"/>
              <a:t>New</a:t>
            </a:r>
            <a:r>
              <a:rPr lang="en-US" u="sng" dirty="0">
                <a:solidFill>
                  <a:schemeClr val="accent2"/>
                </a:solidFill>
              </a:rPr>
              <a:t> </a:t>
            </a:r>
            <a:r>
              <a:rPr lang="en-US" dirty="0"/>
              <a:t>Results in Systems Excellence (RISE) eLearning Community! </a:t>
            </a:r>
          </a:p>
        </p:txBody>
      </p:sp>
      <p:sp>
        <p:nvSpPr>
          <p:cNvPr id="5" name="Slide Number Placeholder 4" hidden="1">
            <a:extLst>
              <a:ext uri="{FF2B5EF4-FFF2-40B4-BE49-F238E27FC236}">
                <a16:creationId xmlns:a16="http://schemas.microsoft.com/office/drawing/2014/main" id="{85591942-6B6A-4A8C-BAD8-9557944A3958}"/>
              </a:ext>
            </a:extLst>
          </p:cNvPr>
          <p:cNvSpPr>
            <a:spLocks noGrp="1"/>
          </p:cNvSpPr>
          <p:nvPr>
            <p:ph type="sldNum" sz="quarter" idx="4294967295"/>
          </p:nvPr>
        </p:nvSpPr>
        <p:spPr>
          <a:xfrm>
            <a:off x="10871200" y="6324600"/>
            <a:ext cx="1320800" cy="365125"/>
          </a:xfrm>
        </p:spPr>
        <p:txBody>
          <a:bodyPr/>
          <a:lstStyle/>
          <a:p>
            <a:pPr>
              <a:spcAft>
                <a:spcPts val="600"/>
              </a:spcAft>
            </a:pPr>
            <a:fld id="{A01C76A6-88C4-EC4D-9DC3-D02CCBB53409}" type="slidenum">
              <a:rPr lang="en-US" smtClean="0"/>
              <a:pPr>
                <a:spcAft>
                  <a:spcPts val="600"/>
                </a:spcAft>
              </a:pPr>
              <a:t>33</a:t>
            </a:fld>
            <a:endParaRPr lang="en-US" dirty="0"/>
          </a:p>
        </p:txBody>
      </p:sp>
    </p:spTree>
    <p:extLst>
      <p:ext uri="{BB962C8B-B14F-4D97-AF65-F5344CB8AC3E}">
        <p14:creationId xmlns:p14="http://schemas.microsoft.com/office/powerpoint/2010/main" val="3220458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4C2AE-F760-482F-B050-47661EDF2A47}"/>
              </a:ext>
            </a:extLst>
          </p:cNvPr>
          <p:cNvSpPr>
            <a:spLocks noGrp="1"/>
          </p:cNvSpPr>
          <p:nvPr>
            <p:ph type="title"/>
          </p:nvPr>
        </p:nvSpPr>
        <p:spPr>
          <a:xfrm>
            <a:off x="0" y="0"/>
            <a:ext cx="12192000" cy="1447800"/>
          </a:xfrm>
        </p:spPr>
        <p:txBody>
          <a:bodyPr wrap="square" anchor="ctr">
            <a:normAutofit/>
          </a:bodyPr>
          <a:lstStyle/>
          <a:p>
            <a:r>
              <a:rPr lang="en-US" dirty="0"/>
              <a:t>Learning Management System is Complete!</a:t>
            </a:r>
          </a:p>
        </p:txBody>
      </p:sp>
      <p:sp>
        <p:nvSpPr>
          <p:cNvPr id="2" name="Content Placeholder 1">
            <a:extLst>
              <a:ext uri="{FF2B5EF4-FFF2-40B4-BE49-F238E27FC236}">
                <a16:creationId xmlns:a16="http://schemas.microsoft.com/office/drawing/2014/main" id="{9EDF05AC-9B69-4298-B535-CFF0216078F6}"/>
              </a:ext>
            </a:extLst>
          </p:cNvPr>
          <p:cNvSpPr>
            <a:spLocks noGrp="1"/>
          </p:cNvSpPr>
          <p:nvPr>
            <p:ph sz="half" idx="1"/>
          </p:nvPr>
        </p:nvSpPr>
        <p:spPr>
          <a:xfrm>
            <a:off x="838200" y="1825625"/>
            <a:ext cx="5181600" cy="4351338"/>
          </a:xfrm>
        </p:spPr>
        <p:txBody>
          <a:bodyPr wrap="square" anchor="t">
            <a:normAutofit/>
          </a:bodyPr>
          <a:lstStyle/>
          <a:p>
            <a:r>
              <a:rPr lang="en-US" dirty="0"/>
              <a:t>Subject Matter Experts developing content</a:t>
            </a:r>
          </a:p>
          <a:p>
            <a:r>
              <a:rPr lang="en-US" dirty="0"/>
              <a:t>Content will be uploaded into the platform</a:t>
            </a:r>
          </a:p>
          <a:p>
            <a:r>
              <a:rPr lang="en-US" dirty="0"/>
              <a:t>Grantees receive email blasts with information to register for classes</a:t>
            </a:r>
          </a:p>
        </p:txBody>
      </p:sp>
      <p:pic>
        <p:nvPicPr>
          <p:cNvPr id="4" name="Picture 3" descr="A laptop representing eLearning with an array of circles to the left in different colors.">
            <a:extLst>
              <a:ext uri="{FF2B5EF4-FFF2-40B4-BE49-F238E27FC236}">
                <a16:creationId xmlns:a16="http://schemas.microsoft.com/office/drawing/2014/main" id="{6BF78753-73CC-4223-BAEB-C699B42A0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550446"/>
            <a:ext cx="5181600" cy="2901696"/>
          </a:xfrm>
          <a:prstGeom prst="rect">
            <a:avLst/>
          </a:prstGeom>
          <a:noFill/>
        </p:spPr>
      </p:pic>
      <p:sp>
        <p:nvSpPr>
          <p:cNvPr id="9" name="Slide Number Placeholder 4">
            <a:extLst>
              <a:ext uri="{FF2B5EF4-FFF2-40B4-BE49-F238E27FC236}">
                <a16:creationId xmlns:a16="http://schemas.microsoft.com/office/drawing/2014/main" id="{EA1F94CF-C9AC-4125-B73E-08B61536C172}"/>
              </a:ext>
            </a:extLst>
          </p:cNvPr>
          <p:cNvSpPr>
            <a:spLocks noGrp="1"/>
          </p:cNvSpPr>
          <p:nvPr>
            <p:ph type="sldNum" sz="quarter" idx="12"/>
          </p:nvPr>
        </p:nvSpPr>
        <p:spPr>
          <a:xfrm>
            <a:off x="10363200" y="6324603"/>
            <a:ext cx="1320800" cy="365125"/>
          </a:xfrm>
        </p:spPr>
        <p:txBody>
          <a:bodyPr/>
          <a:lstStyle/>
          <a:p>
            <a:pPr>
              <a:spcAft>
                <a:spcPts val="600"/>
              </a:spcAft>
            </a:pPr>
            <a:fld id="{A01C76A6-88C4-EC4D-9DC3-D02CCBB53409}" type="slidenum">
              <a:rPr lang="en-US" smtClean="0"/>
              <a:pPr>
                <a:spcAft>
                  <a:spcPts val="600"/>
                </a:spcAft>
              </a:pPr>
              <a:t>34</a:t>
            </a:fld>
            <a:endParaRPr lang="en-US" dirty="0"/>
          </a:p>
        </p:txBody>
      </p:sp>
    </p:spTree>
    <p:extLst>
      <p:ext uri="{BB962C8B-B14F-4D97-AF65-F5344CB8AC3E}">
        <p14:creationId xmlns:p14="http://schemas.microsoft.com/office/powerpoint/2010/main" val="4209894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A9E379C-68D9-4BF6-8C09-6986DADAECF1}"/>
              </a:ext>
            </a:extLst>
          </p:cNvPr>
          <p:cNvSpPr>
            <a:spLocks noGrp="1"/>
          </p:cNvSpPr>
          <p:nvPr>
            <p:ph type="title"/>
          </p:nvPr>
        </p:nvSpPr>
        <p:spPr>
          <a:xfrm>
            <a:off x="0" y="0"/>
            <a:ext cx="12192000" cy="1295400"/>
          </a:xfrm>
        </p:spPr>
        <p:txBody>
          <a:bodyPr wrap="square" anchor="ctr">
            <a:normAutofit fontScale="90000"/>
          </a:bodyPr>
          <a:lstStyle/>
          <a:p>
            <a:r>
              <a:rPr lang="en-US" dirty="0"/>
              <a:t>Does Your Team Need Help with Moving the Needle on CIE?</a:t>
            </a:r>
          </a:p>
        </p:txBody>
      </p:sp>
      <p:sp>
        <p:nvSpPr>
          <p:cNvPr id="71" name="Content Placeholder 1">
            <a:extLst>
              <a:ext uri="{FF2B5EF4-FFF2-40B4-BE49-F238E27FC236}">
                <a16:creationId xmlns:a16="http://schemas.microsoft.com/office/drawing/2014/main" id="{5363EB4B-EFD9-4346-8932-6AE799EBC148}"/>
              </a:ext>
            </a:extLst>
          </p:cNvPr>
          <p:cNvSpPr>
            <a:spLocks noGrp="1"/>
          </p:cNvSpPr>
          <p:nvPr>
            <p:ph idx="10"/>
          </p:nvPr>
        </p:nvSpPr>
        <p:spPr>
          <a:xfrm>
            <a:off x="571501" y="2516529"/>
            <a:ext cx="5867400" cy="3427452"/>
          </a:xfrm>
        </p:spPr>
        <p:txBody>
          <a:bodyPr wrap="square" anchor="t">
            <a:normAutofit/>
          </a:bodyPr>
          <a:lstStyle/>
          <a:p>
            <a:pPr>
              <a:spcBef>
                <a:spcPts val="0"/>
              </a:spcBef>
              <a:spcAft>
                <a:spcPts val="3600"/>
              </a:spcAft>
            </a:pPr>
            <a:r>
              <a:rPr lang="en-US" b="1" dirty="0">
                <a:solidFill>
                  <a:srgbClr val="0A172C"/>
                </a:solidFill>
              </a:rPr>
              <a:t>Submit your request to the</a:t>
            </a:r>
            <a:br>
              <a:rPr lang="en-US" b="1" dirty="0">
                <a:solidFill>
                  <a:srgbClr val="0A172C"/>
                </a:solidFill>
              </a:rPr>
            </a:br>
            <a:r>
              <a:rPr lang="en-US" u="sng" dirty="0">
                <a:hlinkClick r:id="rId2"/>
              </a:rPr>
              <a:t>on-demand TA request page</a:t>
            </a:r>
            <a:endParaRPr lang="en-US" u="sng" dirty="0"/>
          </a:p>
          <a:p>
            <a:pPr>
              <a:spcBef>
                <a:spcPts val="0"/>
              </a:spcBef>
              <a:spcAft>
                <a:spcPts val="2400"/>
              </a:spcAft>
            </a:pPr>
            <a:r>
              <a:rPr lang="en-US" b="1" dirty="0">
                <a:solidFill>
                  <a:srgbClr val="0A172C"/>
                </a:solidFill>
              </a:rPr>
              <a:t>Reach out to us by emailing </a:t>
            </a:r>
            <a:r>
              <a:rPr lang="en-US" b="0" dirty="0">
                <a:hlinkClick r:id="rId3"/>
              </a:rPr>
              <a:t>AoDemploymentTA@gmail.com</a:t>
            </a:r>
            <a:endParaRPr lang="en-US" dirty="0"/>
          </a:p>
        </p:txBody>
      </p:sp>
      <p:sp>
        <p:nvSpPr>
          <p:cNvPr id="2" name="TextBox 1">
            <a:extLst>
              <a:ext uri="{FF2B5EF4-FFF2-40B4-BE49-F238E27FC236}">
                <a16:creationId xmlns:a16="http://schemas.microsoft.com/office/drawing/2014/main" id="{C8A4BCD4-5EC3-419A-BF4B-04EC17ADE02C}"/>
              </a:ext>
            </a:extLst>
          </p:cNvPr>
          <p:cNvSpPr txBox="1"/>
          <p:nvPr/>
        </p:nvSpPr>
        <p:spPr>
          <a:xfrm>
            <a:off x="2767877" y="1536632"/>
            <a:ext cx="6656246" cy="677108"/>
          </a:xfrm>
          <a:prstGeom prst="rect">
            <a:avLst/>
          </a:prstGeom>
          <a:noFill/>
        </p:spPr>
        <p:txBody>
          <a:bodyPr wrap="none" rtlCol="0">
            <a:spAutoFit/>
          </a:bodyPr>
          <a:lstStyle/>
          <a:p>
            <a:pPr algn="ctr" defTabSz="914400" fontAlgn="auto">
              <a:spcBef>
                <a:spcPts val="0"/>
              </a:spcBef>
              <a:spcAft>
                <a:spcPts val="0"/>
              </a:spcAft>
            </a:pPr>
            <a:r>
              <a:rPr lang="en-US" sz="3800" b="1" dirty="0">
                <a:solidFill>
                  <a:schemeClr val="accent2"/>
                </a:solidFill>
                <a:latin typeface="Calibri"/>
              </a:rPr>
              <a:t>Need Free Technical Assistance?</a:t>
            </a:r>
          </a:p>
        </p:txBody>
      </p:sp>
      <p:pic>
        <p:nvPicPr>
          <p:cNvPr id="3" name="Picture 2" descr="The words we can help in blue bolded font">
            <a:extLst>
              <a:ext uri="{FF2B5EF4-FFF2-40B4-BE49-F238E27FC236}">
                <a16:creationId xmlns:a16="http://schemas.microsoft.com/office/drawing/2014/main" id="{0B80CF78-1CA5-4D33-8517-F8CA792C6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2786886"/>
            <a:ext cx="2457450" cy="1857375"/>
          </a:xfrm>
          <a:prstGeom prst="rect">
            <a:avLst/>
          </a:prstGeom>
        </p:spPr>
      </p:pic>
    </p:spTree>
    <p:extLst>
      <p:ext uri="{BB962C8B-B14F-4D97-AF65-F5344CB8AC3E}">
        <p14:creationId xmlns:p14="http://schemas.microsoft.com/office/powerpoint/2010/main" val="31743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AE836-D38A-471E-BA47-911F704CA2DA}"/>
              </a:ext>
            </a:extLst>
          </p:cNvPr>
          <p:cNvSpPr>
            <a:spLocks noGrp="1"/>
          </p:cNvSpPr>
          <p:nvPr>
            <p:ph type="ctrTitle"/>
          </p:nvPr>
        </p:nvSpPr>
        <p:spPr>
          <a:xfrm>
            <a:off x="177800" y="184015"/>
            <a:ext cx="6146800" cy="1765570"/>
          </a:xfrm>
          <a:noFill/>
        </p:spPr>
        <p:txBody>
          <a:bodyPr/>
          <a:lstStyle/>
          <a:p>
            <a:pPr>
              <a:spcAft>
                <a:spcPts val="2400"/>
              </a:spcAft>
            </a:pPr>
            <a:r>
              <a:rPr lang="en-US" dirty="0">
                <a:solidFill>
                  <a:schemeClr val="accent1"/>
                </a:solidFill>
              </a:rPr>
              <a:t>DETAC Contact Information</a:t>
            </a:r>
          </a:p>
        </p:txBody>
      </p:sp>
      <p:sp>
        <p:nvSpPr>
          <p:cNvPr id="5" name="Subtitle 4"/>
          <p:cNvSpPr>
            <a:spLocks noGrp="1"/>
          </p:cNvSpPr>
          <p:nvPr>
            <p:ph type="subTitle" idx="1"/>
          </p:nvPr>
        </p:nvSpPr>
        <p:spPr>
          <a:xfrm>
            <a:off x="304800" y="1949585"/>
            <a:ext cx="6019800" cy="3841615"/>
          </a:xfrm>
        </p:spPr>
        <p:txBody>
          <a:bodyPr/>
          <a:lstStyle/>
          <a:p>
            <a:pPr>
              <a:spcAft>
                <a:spcPts val="3000"/>
              </a:spcAft>
            </a:pPr>
            <a:r>
              <a:rPr lang="en-US" sz="2400" b="1" i="0" dirty="0">
                <a:latin typeface="+mj-lt"/>
              </a:rPr>
              <a:t>Email</a:t>
            </a:r>
            <a:r>
              <a:rPr lang="en-US" sz="2400" i="0" dirty="0">
                <a:latin typeface="+mj-lt"/>
              </a:rPr>
              <a:t>:</a:t>
            </a:r>
            <a:br>
              <a:rPr lang="en-US" sz="2400" i="0" dirty="0">
                <a:latin typeface="+mj-lt"/>
              </a:rPr>
            </a:br>
            <a:r>
              <a:rPr lang="en-US" sz="2400" i="0" dirty="0">
                <a:latin typeface="+mj-lt"/>
                <a:hlinkClick r:id="rId2"/>
              </a:rPr>
              <a:t>AoDemploymentTA@gmail.com</a:t>
            </a:r>
            <a:endParaRPr lang="en-US" sz="2400" i="0" dirty="0">
              <a:solidFill>
                <a:prstClr val="black"/>
              </a:solidFill>
              <a:latin typeface="+mj-lt"/>
              <a:ea typeface="+mj-ea"/>
              <a:cs typeface="+mj-cs"/>
            </a:endParaRPr>
          </a:p>
          <a:p>
            <a:r>
              <a:rPr lang="en-US" sz="2400" b="1" i="0" dirty="0">
                <a:solidFill>
                  <a:prstClr val="black"/>
                </a:solidFill>
                <a:latin typeface="+mj-lt"/>
                <a:ea typeface="+mj-ea"/>
                <a:cs typeface="+mj-cs"/>
              </a:rPr>
              <a:t>Website</a:t>
            </a:r>
            <a:r>
              <a:rPr lang="en-US" sz="2400" i="0" dirty="0">
                <a:solidFill>
                  <a:prstClr val="black"/>
                </a:solidFill>
                <a:latin typeface="+mj-lt"/>
                <a:ea typeface="+mj-ea"/>
                <a:cs typeface="+mj-cs"/>
              </a:rPr>
              <a:t>:</a:t>
            </a:r>
            <a:br>
              <a:rPr lang="en-US" sz="2400" b="1" i="0" dirty="0">
                <a:solidFill>
                  <a:srgbClr val="084A9C"/>
                </a:solidFill>
                <a:latin typeface="+mj-lt"/>
                <a:ea typeface="+mj-ea"/>
                <a:cs typeface="+mj-cs"/>
              </a:rPr>
            </a:br>
            <a:r>
              <a:rPr lang="en-US" sz="2400" i="0" u="sng" dirty="0">
                <a:solidFill>
                  <a:srgbClr val="0000FF"/>
                </a:solidFill>
                <a:latin typeface="+mj-lt"/>
                <a:ea typeface="Calibri" panose="020F0502020204030204" pitchFamily="34" charset="0"/>
                <a:cs typeface="+mj-cs"/>
                <a:hlinkClick r:id="rId3"/>
              </a:rPr>
              <a:t>https://aoddisabilityemploymenttacenter.com</a:t>
            </a:r>
            <a:endParaRPr lang="en-US" sz="2400" i="0" u="sng" dirty="0">
              <a:solidFill>
                <a:srgbClr val="0000FF"/>
              </a:solidFill>
              <a:latin typeface="+mj-lt"/>
              <a:ea typeface="Calibri" panose="020F0502020204030204" pitchFamily="34" charset="0"/>
              <a:cs typeface="+mj-cs"/>
            </a:endParaRPr>
          </a:p>
          <a:p>
            <a:br>
              <a:rPr lang="en-US" sz="2400" b="1" i="0" dirty="0">
                <a:latin typeface="+mj-lt"/>
                <a:cs typeface="+mj-cs"/>
              </a:rPr>
            </a:br>
            <a:r>
              <a:rPr lang="en-US" sz="2400" b="1" i="0" dirty="0">
                <a:latin typeface="+mj-lt"/>
                <a:cs typeface="+mj-cs"/>
              </a:rPr>
              <a:t>DETAC Publications</a:t>
            </a:r>
            <a:r>
              <a:rPr lang="en-US" sz="2400" i="0" dirty="0">
                <a:latin typeface="+mj-lt"/>
                <a:cs typeface="+mj-cs"/>
              </a:rPr>
              <a:t>:</a:t>
            </a:r>
          </a:p>
          <a:p>
            <a:r>
              <a:rPr lang="en-US" sz="2400" i="0" dirty="0">
                <a:latin typeface="+mj-lt"/>
                <a:hlinkClick r:id="rId4"/>
              </a:rPr>
              <a:t>https://aoddisabilityemploymenttacenter.com/detac-publications/</a:t>
            </a:r>
            <a:r>
              <a:rPr lang="en-US" sz="2400" i="0" dirty="0">
                <a:latin typeface="+mj-lt"/>
              </a:rPr>
              <a:t> </a:t>
            </a:r>
          </a:p>
        </p:txBody>
      </p:sp>
      <p:pic>
        <p:nvPicPr>
          <p:cNvPr id="2" name="Picture 1" descr="Image of thanks for joining us in blue font">
            <a:extLst>
              <a:ext uri="{FF2B5EF4-FFF2-40B4-BE49-F238E27FC236}">
                <a16:creationId xmlns:a16="http://schemas.microsoft.com/office/drawing/2014/main" id="{D6D0F868-888F-4386-914B-4B34E1747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018715"/>
            <a:ext cx="2133600" cy="2133600"/>
          </a:xfrm>
          <a:prstGeom prst="rect">
            <a:avLst/>
          </a:prstGeom>
        </p:spPr>
      </p:pic>
    </p:spTree>
    <p:extLst>
      <p:ext uri="{BB962C8B-B14F-4D97-AF65-F5344CB8AC3E}">
        <p14:creationId xmlns:p14="http://schemas.microsoft.com/office/powerpoint/2010/main" val="397684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34F3EB-5782-440C-8A6A-F63E50210146}"/>
              </a:ext>
            </a:extLst>
          </p:cNvPr>
          <p:cNvSpPr>
            <a:spLocks noGrp="1"/>
          </p:cNvSpPr>
          <p:nvPr>
            <p:ph type="title"/>
          </p:nvPr>
        </p:nvSpPr>
        <p:spPr/>
        <p:txBody>
          <a:bodyPr/>
          <a:lstStyle/>
          <a:p>
            <a:r>
              <a:rPr lang="en-US" dirty="0"/>
              <a:t>Maximizing Your Webinar Participation:</a:t>
            </a:r>
            <a:br>
              <a:rPr lang="en-US" dirty="0"/>
            </a:br>
            <a:r>
              <a:rPr lang="en-US" i="1" dirty="0"/>
              <a:t>Zoom Tips</a:t>
            </a:r>
            <a:r>
              <a:rPr lang="en-US" dirty="0"/>
              <a:t>, 1/2</a:t>
            </a:r>
          </a:p>
        </p:txBody>
      </p:sp>
      <p:sp>
        <p:nvSpPr>
          <p:cNvPr id="2" name="Content Placeholder 1">
            <a:extLst>
              <a:ext uri="{FF2B5EF4-FFF2-40B4-BE49-F238E27FC236}">
                <a16:creationId xmlns:a16="http://schemas.microsoft.com/office/drawing/2014/main" id="{FFC554EE-F7FB-4007-9E25-76E36F1BB06D}"/>
              </a:ext>
            </a:extLst>
          </p:cNvPr>
          <p:cNvSpPr>
            <a:spLocks noGrp="1"/>
          </p:cNvSpPr>
          <p:nvPr>
            <p:ph idx="1"/>
          </p:nvPr>
        </p:nvSpPr>
        <p:spPr>
          <a:xfrm>
            <a:off x="381000" y="1567767"/>
            <a:ext cx="11582400" cy="4375833"/>
          </a:xfrm>
        </p:spPr>
        <p:txBody>
          <a:bodyPr/>
          <a:lstStyle/>
          <a:p>
            <a:pPr marL="342900" lvl="1" indent="-342900">
              <a:lnSpc>
                <a:spcPct val="95000"/>
              </a:lnSpc>
              <a:spcBef>
                <a:spcPts val="0"/>
              </a:spcBef>
              <a:spcAft>
                <a:spcPts val="1800"/>
              </a:spcAft>
              <a:buFont typeface="Arial" panose="020B0604020202020204" pitchFamily="34" charset="0"/>
              <a:buChar char="•"/>
            </a:pPr>
            <a:r>
              <a:rPr lang="en-US" sz="2600" b="1" dirty="0">
                <a:ea typeface="Times New Roman" panose="02020603050405020304" pitchFamily="18" charset="0"/>
              </a:rPr>
              <a:t>Audio Settings: </a:t>
            </a:r>
            <a:r>
              <a:rPr lang="en-US" sz="2600" dirty="0">
                <a:ea typeface="Times New Roman" panose="02020603050405020304" pitchFamily="18" charset="0"/>
              </a:rPr>
              <a:t>You can change your </a:t>
            </a:r>
            <a:r>
              <a:rPr lang="en-US" sz="2600" dirty="0">
                <a:solidFill>
                  <a:srgbClr val="2DA5FF"/>
                </a:solidFill>
                <a:ea typeface="Times New Roman" panose="02020603050405020304" pitchFamily="18" charset="0"/>
                <a:hlinkClick r:id="rId2"/>
              </a:rPr>
              <a:t>audio settings</a:t>
            </a:r>
            <a:r>
              <a:rPr lang="en-US" sz="2600" dirty="0">
                <a:ea typeface="Times New Roman" panose="02020603050405020304" pitchFamily="18" charset="0"/>
              </a:rPr>
              <a:t>.</a:t>
            </a:r>
            <a:r>
              <a:rPr lang="en-US" sz="2600" dirty="0">
                <a:solidFill>
                  <a:srgbClr val="074D70"/>
                </a:solidFill>
                <a:ea typeface="Times New Roman" panose="02020603050405020304" pitchFamily="18" charset="0"/>
              </a:rPr>
              <a:t> </a:t>
            </a:r>
            <a:r>
              <a:rPr lang="en-US" sz="2600" dirty="0">
                <a:ea typeface="Times New Roman" panose="02020603050405020304" pitchFamily="18" charset="0"/>
              </a:rPr>
              <a:t>You can also click the upward arrow (</a:t>
            </a:r>
            <a:r>
              <a:rPr lang="en-US" sz="2600" b="1" dirty="0">
                <a:ea typeface="Times New Roman" panose="02020603050405020304" pitchFamily="18" charset="0"/>
              </a:rPr>
              <a:t>^</a:t>
            </a:r>
            <a:r>
              <a:rPr lang="en-US" sz="2600" dirty="0">
                <a:ea typeface="Times New Roman" panose="02020603050405020304" pitchFamily="18" charset="0"/>
              </a:rPr>
              <a:t>) next to the microphone icon at the lower-left of the Zoom window to change your speaker.</a:t>
            </a:r>
          </a:p>
          <a:p>
            <a:pPr marL="342900" lvl="1" indent="-342900">
              <a:lnSpc>
                <a:spcPct val="95000"/>
              </a:lnSpc>
              <a:spcBef>
                <a:spcPts val="0"/>
              </a:spcBef>
              <a:spcAft>
                <a:spcPts val="1800"/>
              </a:spcAft>
              <a:buFont typeface="Arial" panose="020B0604020202020204" pitchFamily="34" charset="0"/>
              <a:buChar char="•"/>
            </a:pPr>
            <a:r>
              <a:rPr lang="en-US" sz="2600" b="1" dirty="0">
                <a:ea typeface="Calibri" panose="020F0502020204030204" pitchFamily="34" charset="0"/>
                <a:cs typeface="Times New Roman" panose="02020603050405020304" pitchFamily="18" charset="0"/>
              </a:rPr>
              <a:t>Captioning: </a:t>
            </a:r>
            <a:r>
              <a:rPr lang="en-US" sz="2600" dirty="0">
                <a:ea typeface="Calibri" panose="020F0502020204030204" pitchFamily="34" charset="0"/>
                <a:cs typeface="Times New Roman" panose="02020603050405020304" pitchFamily="18" charset="0"/>
              </a:rPr>
              <a:t>Available in a separate browser window by clicking the link to the </a:t>
            </a:r>
            <a:r>
              <a:rPr lang="en-US" sz="2600" dirty="0">
                <a:ea typeface="Calibri" panose="020F0502020204030204" pitchFamily="34" charset="0"/>
                <a:cs typeface="Times New Roman" panose="02020603050405020304" pitchFamily="18" charset="0"/>
                <a:hlinkClick r:id="rId3"/>
              </a:rPr>
              <a:t>following page on Captioned Text</a:t>
            </a:r>
            <a:r>
              <a:rPr lang="en-US" sz="2600" dirty="0">
                <a:ea typeface="Calibri" panose="020F0502020204030204" pitchFamily="34" charset="0"/>
                <a:cs typeface="Times New Roman" panose="02020603050405020304" pitchFamily="18" charset="0"/>
              </a:rPr>
              <a:t>.</a:t>
            </a:r>
          </a:p>
          <a:p>
            <a:pPr marL="342900" lvl="1" indent="-342900">
              <a:lnSpc>
                <a:spcPct val="95000"/>
              </a:lnSpc>
              <a:spcBef>
                <a:spcPts val="0"/>
              </a:spcBef>
              <a:spcAft>
                <a:spcPts val="1800"/>
              </a:spcAft>
              <a:buFont typeface="Arial" panose="020B0604020202020204" pitchFamily="34" charset="0"/>
              <a:buChar char="•"/>
            </a:pPr>
            <a:r>
              <a:rPr lang="en-US" sz="2600" b="1" dirty="0">
                <a:ea typeface="Calibri" panose="020F0502020204030204" pitchFamily="34" charset="0"/>
                <a:cs typeface="Times New Roman" panose="02020603050405020304" pitchFamily="18" charset="0"/>
              </a:rPr>
              <a:t>Questions: </a:t>
            </a:r>
            <a:r>
              <a:rPr lang="en-US" sz="2600" dirty="0">
                <a:ea typeface="Calibri" panose="020F0502020204030204" pitchFamily="34" charset="0"/>
                <a:cs typeface="Times New Roman" panose="02020603050405020304" pitchFamily="18" charset="0"/>
              </a:rPr>
              <a:t>If you have a question for today’s presenters, please type it in the Q&amp;A box at any time during the presentation. You do not have to wait for the Q&amp;A discussion to begin. </a:t>
            </a:r>
            <a:r>
              <a:rPr lang="en-US" sz="2600" dirty="0">
                <a:ea typeface="Times New Roman" panose="02020603050405020304" pitchFamily="18" charset="0"/>
              </a:rPr>
              <a:t>Open the Q&amp;A window, type in your question, and then press “send.” You can also include questions in the chat box. You will receive a reply back via text in the Q&amp;A window or the question will be answered live.</a:t>
            </a:r>
          </a:p>
        </p:txBody>
      </p:sp>
    </p:spTree>
    <p:extLst>
      <p:ext uri="{BB962C8B-B14F-4D97-AF65-F5344CB8AC3E}">
        <p14:creationId xmlns:p14="http://schemas.microsoft.com/office/powerpoint/2010/main" val="243818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E91F4D-9471-4081-8F10-FCAD14DF3465}"/>
              </a:ext>
            </a:extLst>
          </p:cNvPr>
          <p:cNvSpPr>
            <a:spLocks noGrp="1"/>
          </p:cNvSpPr>
          <p:nvPr>
            <p:ph type="title"/>
          </p:nvPr>
        </p:nvSpPr>
        <p:spPr/>
        <p:txBody>
          <a:bodyPr/>
          <a:lstStyle/>
          <a:p>
            <a:r>
              <a:rPr lang="en-US" dirty="0"/>
              <a:t>Maximizing Your Webinar Participation:</a:t>
            </a:r>
            <a:br>
              <a:rPr lang="en-US" dirty="0"/>
            </a:br>
            <a:r>
              <a:rPr lang="en-US" i="1" dirty="0"/>
              <a:t>Zoom Tips</a:t>
            </a:r>
            <a:r>
              <a:rPr lang="en-US" dirty="0"/>
              <a:t>, 2/2</a:t>
            </a:r>
          </a:p>
        </p:txBody>
      </p:sp>
      <p:sp>
        <p:nvSpPr>
          <p:cNvPr id="2" name="Content Placeholder 1">
            <a:extLst>
              <a:ext uri="{FF2B5EF4-FFF2-40B4-BE49-F238E27FC236}">
                <a16:creationId xmlns:a16="http://schemas.microsoft.com/office/drawing/2014/main" id="{CC07E0FB-7ACF-4A7B-A049-11FF38A5C0CE}"/>
              </a:ext>
            </a:extLst>
          </p:cNvPr>
          <p:cNvSpPr>
            <a:spLocks noGrp="1"/>
          </p:cNvSpPr>
          <p:nvPr>
            <p:ph idx="1"/>
          </p:nvPr>
        </p:nvSpPr>
        <p:spPr/>
        <p:txBody>
          <a:bodyPr/>
          <a:lstStyle/>
          <a:p>
            <a:pPr>
              <a:lnSpc>
                <a:spcPct val="95000"/>
              </a:lnSpc>
              <a:spcBef>
                <a:spcPts val="0"/>
              </a:spcBef>
              <a:spcAft>
                <a:spcPts val="600"/>
              </a:spcAft>
            </a:pPr>
            <a:r>
              <a:rPr lang="en-US" sz="2600" b="1" dirty="0">
                <a:ea typeface="Times New Roman" panose="02020603050405020304" pitchFamily="18" charset="0"/>
              </a:rPr>
              <a:t>During the Interactive Discussion</a:t>
            </a:r>
          </a:p>
          <a:p>
            <a:pPr lvl="1">
              <a:lnSpc>
                <a:spcPct val="95000"/>
              </a:lnSpc>
              <a:spcBef>
                <a:spcPts val="0"/>
              </a:spcBef>
              <a:spcAft>
                <a:spcPts val="1200"/>
              </a:spcAft>
            </a:pPr>
            <a:r>
              <a:rPr lang="en-US" sz="2400" b="1" dirty="0"/>
              <a:t>Raise Hand</a:t>
            </a:r>
            <a:r>
              <a:rPr lang="en-US" sz="2400" dirty="0"/>
              <a:t>: </a:t>
            </a:r>
            <a:r>
              <a:rPr lang="en-US" sz="2400" dirty="0">
                <a:hlinkClick r:id="rId2"/>
              </a:rPr>
              <a:t>Raise your hand</a:t>
            </a:r>
            <a:r>
              <a:rPr lang="en-US" sz="2400" dirty="0"/>
              <a:t> when the interactive discussion begins if you would like to provide feedback or make a comment regarding a specific question that has been asked of the participants.</a:t>
            </a:r>
          </a:p>
          <a:p>
            <a:pPr lvl="1">
              <a:lnSpc>
                <a:spcPct val="95000"/>
              </a:lnSpc>
              <a:spcBef>
                <a:spcPts val="0"/>
              </a:spcBef>
              <a:spcAft>
                <a:spcPts val="1800"/>
              </a:spcAft>
            </a:pPr>
            <a:r>
              <a:rPr lang="en-US" sz="2400" b="1" dirty="0"/>
              <a:t>Unmute/Mute</a:t>
            </a:r>
            <a:r>
              <a:rPr lang="en-US" sz="2400" dirty="0"/>
              <a:t>: Once the host acknowledges you, you can unmute by pressing the “Mute/Unmute” button at the task bar at the bottom of your screen, and then provide your comments. All participants will be able to hear you during this time. Be sure to mute yourself again after you have made your comments.</a:t>
            </a:r>
          </a:p>
          <a:p>
            <a:pPr>
              <a:lnSpc>
                <a:spcPct val="95000"/>
              </a:lnSpc>
              <a:spcBef>
                <a:spcPts val="0"/>
              </a:spcBef>
              <a:spcAft>
                <a:spcPts val="600"/>
              </a:spcAft>
            </a:pPr>
            <a:r>
              <a:rPr lang="en-US" sz="2600" b="1" dirty="0">
                <a:ea typeface="Times New Roman" panose="02020603050405020304" pitchFamily="18" charset="0"/>
              </a:rPr>
              <a:t>Leave meeting</a:t>
            </a:r>
            <a:r>
              <a:rPr lang="en-US" sz="2600" dirty="0">
                <a:ea typeface="Times New Roman" panose="02020603050405020304" pitchFamily="18" charset="0"/>
              </a:rPr>
              <a:t>: Click </a:t>
            </a:r>
            <a:r>
              <a:rPr lang="en-US" sz="2600" b="1" dirty="0">
                <a:ea typeface="Times New Roman" panose="02020603050405020304" pitchFamily="18" charset="0"/>
              </a:rPr>
              <a:t>Leave meeting</a:t>
            </a:r>
            <a:r>
              <a:rPr lang="en-US" sz="2600" dirty="0">
                <a:ea typeface="Times New Roman" panose="02020603050405020304" pitchFamily="18" charset="0"/>
              </a:rPr>
              <a:t> to leave the webinar at any time. You can rejoin if the webinar is still in progress.</a:t>
            </a:r>
            <a:endParaRPr lang="en-US" sz="2600" dirty="0"/>
          </a:p>
        </p:txBody>
      </p:sp>
    </p:spTree>
    <p:extLst>
      <p:ext uri="{BB962C8B-B14F-4D97-AF65-F5344CB8AC3E}">
        <p14:creationId xmlns:p14="http://schemas.microsoft.com/office/powerpoint/2010/main" val="367851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14EC5-930E-40C4-84FA-931FC2044C61}"/>
              </a:ext>
            </a:extLst>
          </p:cNvPr>
          <p:cNvSpPr>
            <a:spLocks noGrp="1"/>
          </p:cNvSpPr>
          <p:nvPr>
            <p:ph type="title"/>
          </p:nvPr>
        </p:nvSpPr>
        <p:spPr>
          <a:xfrm>
            <a:off x="0" y="0"/>
            <a:ext cx="12192000" cy="1447800"/>
          </a:xfrm>
        </p:spPr>
        <p:txBody>
          <a:bodyPr wrap="square" anchor="ctr">
            <a:normAutofit/>
          </a:bodyPr>
          <a:lstStyle/>
          <a:p>
            <a:r>
              <a:rPr lang="en-US" dirty="0"/>
              <a:t>Agenda</a:t>
            </a:r>
          </a:p>
        </p:txBody>
      </p:sp>
      <p:pic>
        <p:nvPicPr>
          <p:cNvPr id="1026" name="Picture 2" descr="An agenda with orange bullets and a blue pen">
            <a:extLst>
              <a:ext uri="{FF2B5EF4-FFF2-40B4-BE49-F238E27FC236}">
                <a16:creationId xmlns:a16="http://schemas.microsoft.com/office/drawing/2014/main" id="{F877BF28-99FD-4422-88E9-481E14D9D4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274094"/>
            <a:ext cx="5181600" cy="3454400"/>
          </a:xfrm>
          <a:prstGeom prst="rect">
            <a:avLst/>
          </a:prstGeom>
          <a:solidFill>
            <a:srgbClr val="FFFFFF"/>
          </a:solidFill>
        </p:spPr>
      </p:pic>
      <p:sp>
        <p:nvSpPr>
          <p:cNvPr id="2" name="Content Placeholder 1">
            <a:extLst>
              <a:ext uri="{FF2B5EF4-FFF2-40B4-BE49-F238E27FC236}">
                <a16:creationId xmlns:a16="http://schemas.microsoft.com/office/drawing/2014/main" id="{D59CC71A-2FE9-4729-8682-62CCE1F6B1E2}"/>
              </a:ext>
            </a:extLst>
          </p:cNvPr>
          <p:cNvSpPr>
            <a:spLocks noGrp="1"/>
          </p:cNvSpPr>
          <p:nvPr>
            <p:ph sz="half" idx="2"/>
          </p:nvPr>
        </p:nvSpPr>
        <p:spPr>
          <a:xfrm>
            <a:off x="6172200" y="1825625"/>
            <a:ext cx="5181600" cy="4351338"/>
          </a:xfrm>
        </p:spPr>
        <p:txBody>
          <a:bodyPr wrap="square" anchor="t">
            <a:normAutofit/>
          </a:bodyPr>
          <a:lstStyle/>
          <a:p>
            <a:pPr>
              <a:lnSpc>
                <a:spcPct val="90000"/>
              </a:lnSpc>
              <a:spcBef>
                <a:spcPts val="0"/>
              </a:spcBef>
              <a:spcAft>
                <a:spcPts val="1800"/>
              </a:spcAft>
            </a:pPr>
            <a:r>
              <a:rPr lang="en-US" sz="2200" dirty="0"/>
              <a:t>Welcome</a:t>
            </a:r>
          </a:p>
          <a:p>
            <a:pPr>
              <a:lnSpc>
                <a:spcPct val="90000"/>
              </a:lnSpc>
              <a:spcBef>
                <a:spcPts val="0"/>
              </a:spcBef>
              <a:spcAft>
                <a:spcPts val="1800"/>
              </a:spcAft>
            </a:pPr>
            <a:r>
              <a:rPr lang="en-US" sz="2200" dirty="0"/>
              <a:t>ABLE South Carolina </a:t>
            </a:r>
          </a:p>
          <a:p>
            <a:pPr>
              <a:lnSpc>
                <a:spcPct val="90000"/>
              </a:lnSpc>
              <a:spcBef>
                <a:spcPts val="0"/>
              </a:spcBef>
              <a:spcAft>
                <a:spcPts val="1800"/>
              </a:spcAft>
            </a:pPr>
            <a:r>
              <a:rPr lang="en-US" sz="2200" dirty="0"/>
              <a:t>California State Council on Developmental Disabilities </a:t>
            </a:r>
          </a:p>
          <a:p>
            <a:pPr>
              <a:lnSpc>
                <a:spcPct val="90000"/>
              </a:lnSpc>
              <a:spcBef>
                <a:spcPts val="0"/>
              </a:spcBef>
              <a:spcAft>
                <a:spcPts val="1800"/>
              </a:spcAft>
            </a:pPr>
            <a:r>
              <a:rPr lang="en-US" sz="2200" dirty="0"/>
              <a:t>Disability Rights California </a:t>
            </a:r>
          </a:p>
          <a:p>
            <a:pPr>
              <a:lnSpc>
                <a:spcPct val="90000"/>
              </a:lnSpc>
              <a:spcBef>
                <a:spcPts val="0"/>
              </a:spcBef>
              <a:spcAft>
                <a:spcPts val="1800"/>
              </a:spcAft>
            </a:pPr>
            <a:r>
              <a:rPr lang="en-US" sz="2200" dirty="0"/>
              <a:t>DETAC Technical Assistance Updates </a:t>
            </a:r>
          </a:p>
          <a:p>
            <a:pPr>
              <a:lnSpc>
                <a:spcPct val="90000"/>
              </a:lnSpc>
              <a:spcBef>
                <a:spcPts val="0"/>
              </a:spcBef>
              <a:spcAft>
                <a:spcPts val="1800"/>
              </a:spcAft>
            </a:pPr>
            <a:r>
              <a:rPr lang="en-US" sz="2200" dirty="0"/>
              <a:t>Questions, Comments, and Interactive Discussion</a:t>
            </a:r>
          </a:p>
        </p:txBody>
      </p:sp>
      <p:sp>
        <p:nvSpPr>
          <p:cNvPr id="9" name="Slide Number Placeholder 4">
            <a:extLst>
              <a:ext uri="{FF2B5EF4-FFF2-40B4-BE49-F238E27FC236}">
                <a16:creationId xmlns:a16="http://schemas.microsoft.com/office/drawing/2014/main" id="{5924163A-E2A3-4C2D-9EE9-54672319F8FE}"/>
              </a:ext>
            </a:extLst>
          </p:cNvPr>
          <p:cNvSpPr>
            <a:spLocks noGrp="1"/>
          </p:cNvSpPr>
          <p:nvPr>
            <p:ph type="sldNum" sz="quarter" idx="12"/>
          </p:nvPr>
        </p:nvSpPr>
        <p:spPr>
          <a:xfrm>
            <a:off x="10363200" y="6324603"/>
            <a:ext cx="1320800" cy="365125"/>
          </a:xfrm>
        </p:spPr>
        <p:txBody>
          <a:bodyPr wrap="square" anchor="ctr">
            <a:normAutofit/>
          </a:bodyPr>
          <a:lstStyle/>
          <a:p>
            <a:pPr>
              <a:spcAft>
                <a:spcPts val="600"/>
              </a:spcAft>
            </a:pPr>
            <a:fld id="{A01C76A6-88C4-EC4D-9DC3-D02CCBB53409}" type="slidenum">
              <a:rPr lang="en-US" smtClean="0"/>
              <a:pPr>
                <a:spcAft>
                  <a:spcPts val="600"/>
                </a:spcAft>
              </a:pPr>
              <a:t>6</a:t>
            </a:fld>
            <a:endParaRPr lang="en-US" dirty="0"/>
          </a:p>
        </p:txBody>
      </p:sp>
    </p:spTree>
    <p:extLst>
      <p:ext uri="{BB962C8B-B14F-4D97-AF65-F5344CB8AC3E}">
        <p14:creationId xmlns:p14="http://schemas.microsoft.com/office/powerpoint/2010/main" val="181219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9E6E43-9B67-413F-970F-A0921EE9A655}"/>
              </a:ext>
            </a:extLst>
          </p:cNvPr>
          <p:cNvSpPr>
            <a:spLocks noGrp="1"/>
          </p:cNvSpPr>
          <p:nvPr>
            <p:ph type="title"/>
          </p:nvPr>
        </p:nvSpPr>
        <p:spPr/>
        <p:txBody>
          <a:bodyPr/>
          <a:lstStyle/>
          <a:p>
            <a:r>
              <a:rPr lang="en-US" dirty="0"/>
              <a:t>Speaker Introductions</a:t>
            </a:r>
          </a:p>
        </p:txBody>
      </p:sp>
      <p:sp>
        <p:nvSpPr>
          <p:cNvPr id="11" name="TextBox 10">
            <a:extLst>
              <a:ext uri="{FF2B5EF4-FFF2-40B4-BE49-F238E27FC236}">
                <a16:creationId xmlns:a16="http://schemas.microsoft.com/office/drawing/2014/main" id="{C89E884A-447F-4C10-AC90-EBB42CC7DF2C}"/>
              </a:ext>
            </a:extLst>
          </p:cNvPr>
          <p:cNvSpPr txBox="1"/>
          <p:nvPr/>
        </p:nvSpPr>
        <p:spPr>
          <a:xfrm>
            <a:off x="404521" y="1978621"/>
            <a:ext cx="1649811" cy="369332"/>
          </a:xfrm>
          <a:prstGeom prst="rect">
            <a:avLst/>
          </a:prstGeom>
          <a:noFill/>
        </p:spPr>
        <p:txBody>
          <a:bodyPr wrap="none" rtlCol="0">
            <a:spAutoFit/>
          </a:bodyPr>
          <a:lstStyle/>
          <a:p>
            <a:r>
              <a:rPr lang="en-US" b="1" dirty="0"/>
              <a:t>Kimberly Tissot</a:t>
            </a:r>
          </a:p>
        </p:txBody>
      </p:sp>
      <p:sp>
        <p:nvSpPr>
          <p:cNvPr id="21" name="TextBox 20">
            <a:extLst>
              <a:ext uri="{FF2B5EF4-FFF2-40B4-BE49-F238E27FC236}">
                <a16:creationId xmlns:a16="http://schemas.microsoft.com/office/drawing/2014/main" id="{A4ADECE1-A599-40B0-815F-D231FBB8280C}"/>
              </a:ext>
            </a:extLst>
          </p:cNvPr>
          <p:cNvSpPr txBox="1"/>
          <p:nvPr/>
        </p:nvSpPr>
        <p:spPr>
          <a:xfrm>
            <a:off x="2836472" y="2009038"/>
            <a:ext cx="1456232" cy="369332"/>
          </a:xfrm>
          <a:prstGeom prst="rect">
            <a:avLst/>
          </a:prstGeom>
          <a:noFill/>
        </p:spPr>
        <p:txBody>
          <a:bodyPr wrap="none" rtlCol="0">
            <a:spAutoFit/>
          </a:bodyPr>
          <a:lstStyle/>
          <a:p>
            <a:pPr algn="ctr" defTabSz="914400" fontAlgn="auto">
              <a:spcBef>
                <a:spcPts val="0"/>
              </a:spcBef>
              <a:spcAft>
                <a:spcPts val="0"/>
              </a:spcAft>
            </a:pPr>
            <a:r>
              <a:rPr lang="en-US" b="1" dirty="0">
                <a:solidFill>
                  <a:prstClr val="black"/>
                </a:solidFill>
                <a:latin typeface="Calibri"/>
              </a:rPr>
              <a:t>Sandy Jordan</a:t>
            </a:r>
          </a:p>
        </p:txBody>
      </p:sp>
      <p:sp>
        <p:nvSpPr>
          <p:cNvPr id="23" name="TextBox 22">
            <a:extLst>
              <a:ext uri="{FF2B5EF4-FFF2-40B4-BE49-F238E27FC236}">
                <a16:creationId xmlns:a16="http://schemas.microsoft.com/office/drawing/2014/main" id="{961F2DC1-3D1D-4FAF-AD09-C613195E6F11}"/>
              </a:ext>
            </a:extLst>
          </p:cNvPr>
          <p:cNvSpPr txBox="1"/>
          <p:nvPr/>
        </p:nvSpPr>
        <p:spPr>
          <a:xfrm>
            <a:off x="5301679" y="1962089"/>
            <a:ext cx="1588640" cy="369332"/>
          </a:xfrm>
          <a:prstGeom prst="rect">
            <a:avLst/>
          </a:prstGeom>
          <a:noFill/>
        </p:spPr>
        <p:txBody>
          <a:bodyPr wrap="none" rtlCol="0">
            <a:spAutoFit/>
          </a:bodyPr>
          <a:lstStyle/>
          <a:p>
            <a:pPr marL="0" marR="0" algn="ctr">
              <a:spcBef>
                <a:spcPts val="0"/>
              </a:spcBef>
              <a:spcAft>
                <a:spcPts val="0"/>
              </a:spcAft>
            </a:pPr>
            <a:r>
              <a:rPr lang="en-US" sz="1800" b="1" dirty="0">
                <a:effectLst/>
                <a:latin typeface="+mn-lt"/>
                <a:ea typeface="Times New Roman" panose="02020603050405020304" pitchFamily="18" charset="0"/>
              </a:rPr>
              <a:t>Angela Greene</a:t>
            </a:r>
            <a:endParaRPr lang="en-US" sz="1800" dirty="0">
              <a:effectLst/>
              <a:latin typeface="+mn-lt"/>
              <a:ea typeface="Times New Roman" panose="02020603050405020304" pitchFamily="18" charset="0"/>
            </a:endParaRPr>
          </a:p>
        </p:txBody>
      </p:sp>
      <p:sp>
        <p:nvSpPr>
          <p:cNvPr id="6" name="TextBox 5">
            <a:extLst>
              <a:ext uri="{FF2B5EF4-FFF2-40B4-BE49-F238E27FC236}">
                <a16:creationId xmlns:a16="http://schemas.microsoft.com/office/drawing/2014/main" id="{FD3DAB5A-49F4-4198-A4F4-77E199040D60}"/>
              </a:ext>
            </a:extLst>
          </p:cNvPr>
          <p:cNvSpPr txBox="1"/>
          <p:nvPr/>
        </p:nvSpPr>
        <p:spPr>
          <a:xfrm>
            <a:off x="7848600" y="2009038"/>
            <a:ext cx="1694439" cy="369332"/>
          </a:xfrm>
          <a:prstGeom prst="rect">
            <a:avLst/>
          </a:prstGeom>
          <a:noFill/>
        </p:spPr>
        <p:txBody>
          <a:bodyPr wrap="none" rtlCol="0">
            <a:spAutoFit/>
          </a:bodyPr>
          <a:lstStyle/>
          <a:p>
            <a:pPr algn="ctr" defTabSz="914400" fontAlgn="auto">
              <a:spcBef>
                <a:spcPts val="0"/>
              </a:spcBef>
              <a:spcAft>
                <a:spcPts val="0"/>
              </a:spcAft>
            </a:pPr>
            <a:r>
              <a:rPr lang="en-US" b="1" dirty="0">
                <a:solidFill>
                  <a:prstClr val="black"/>
                </a:solidFill>
                <a:latin typeface="+mn-lt"/>
              </a:rPr>
              <a:t>Tania Morawiec</a:t>
            </a:r>
          </a:p>
        </p:txBody>
      </p:sp>
      <p:sp>
        <p:nvSpPr>
          <p:cNvPr id="7" name="TextBox 6">
            <a:extLst>
              <a:ext uri="{FF2B5EF4-FFF2-40B4-BE49-F238E27FC236}">
                <a16:creationId xmlns:a16="http://schemas.microsoft.com/office/drawing/2014/main" id="{E6C2D1E6-6D57-4AE5-B32D-749777CB3E45}"/>
              </a:ext>
            </a:extLst>
          </p:cNvPr>
          <p:cNvSpPr txBox="1"/>
          <p:nvPr/>
        </p:nvSpPr>
        <p:spPr>
          <a:xfrm>
            <a:off x="10210800" y="2009038"/>
            <a:ext cx="1338829" cy="369332"/>
          </a:xfrm>
          <a:prstGeom prst="rect">
            <a:avLst/>
          </a:prstGeom>
          <a:noFill/>
        </p:spPr>
        <p:txBody>
          <a:bodyPr wrap="none" rtlCol="0">
            <a:spAutoFit/>
          </a:bodyPr>
          <a:lstStyle/>
          <a:p>
            <a:pPr algn="ctr" defTabSz="914400" fontAlgn="auto">
              <a:spcBef>
                <a:spcPts val="0"/>
              </a:spcBef>
              <a:spcAft>
                <a:spcPts val="0"/>
              </a:spcAft>
            </a:pPr>
            <a:r>
              <a:rPr lang="en-US" b="1" dirty="0">
                <a:solidFill>
                  <a:prstClr val="black"/>
                </a:solidFill>
                <a:latin typeface="+mn-lt"/>
              </a:rPr>
              <a:t>Vivian Haun</a:t>
            </a:r>
          </a:p>
        </p:txBody>
      </p:sp>
      <p:pic>
        <p:nvPicPr>
          <p:cNvPr id="8" name="Picture 7" descr="Photo of Tania Morawiec who is a white woman with blonde hair. She has her hair pulled  back and is wearing a pastel button down shirt.">
            <a:extLst>
              <a:ext uri="{FF2B5EF4-FFF2-40B4-BE49-F238E27FC236}">
                <a16:creationId xmlns:a16="http://schemas.microsoft.com/office/drawing/2014/main" id="{A30A73D7-4761-4C61-B2A7-3EC98335A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101" y="2514600"/>
            <a:ext cx="1527068" cy="1527068"/>
          </a:xfrm>
          <a:prstGeom prst="rect">
            <a:avLst/>
          </a:prstGeom>
        </p:spPr>
      </p:pic>
      <p:pic>
        <p:nvPicPr>
          <p:cNvPr id="9" name="Picture 8" descr="Kimberly Tissot standing in front of greenery smiling. Kimberly is a white woman with blond hair. She is wearing glasses and smiling. She is wearing a orange top with a black blacker. ">
            <a:extLst>
              <a:ext uri="{FF2B5EF4-FFF2-40B4-BE49-F238E27FC236}">
                <a16:creationId xmlns:a16="http://schemas.microsoft.com/office/drawing/2014/main" id="{39CD0658-EDBA-4187-95FC-283548C2E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521" y="2528564"/>
            <a:ext cx="1527068" cy="1527068"/>
          </a:xfrm>
          <a:prstGeom prst="rect">
            <a:avLst/>
          </a:prstGeom>
        </p:spPr>
      </p:pic>
      <p:pic>
        <p:nvPicPr>
          <p:cNvPr id="10" name="Picture 9" descr="Sandy Jordan standing in front of greenery smiling. Sandy is a white woman with long brown hair and glasses. She is wearing a teal blouse. ">
            <a:extLst>
              <a:ext uri="{FF2B5EF4-FFF2-40B4-BE49-F238E27FC236}">
                <a16:creationId xmlns:a16="http://schemas.microsoft.com/office/drawing/2014/main" id="{BF3D990B-2573-4A88-8ECC-42A7A8909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6472" y="2500636"/>
            <a:ext cx="1541032" cy="1541032"/>
          </a:xfrm>
          <a:prstGeom prst="rect">
            <a:avLst/>
          </a:prstGeom>
        </p:spPr>
      </p:pic>
      <p:pic>
        <p:nvPicPr>
          <p:cNvPr id="12" name="Picture 11" descr="Photo of Angela Greene standing in front of greenery. Angela is a black woman with short hair wearing a black and red top with a red cardigan. ">
            <a:extLst>
              <a:ext uri="{FF2B5EF4-FFF2-40B4-BE49-F238E27FC236}">
                <a16:creationId xmlns:a16="http://schemas.microsoft.com/office/drawing/2014/main" id="{07966715-9685-4832-AB19-38AB7DD1FB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1680" y="2514600"/>
            <a:ext cx="1588639" cy="2118185"/>
          </a:xfrm>
          <a:prstGeom prst="rect">
            <a:avLst/>
          </a:prstGeom>
        </p:spPr>
      </p:pic>
      <p:pic>
        <p:nvPicPr>
          <p:cNvPr id="4" name="Picture 3" descr="Photo of Vivian Haun, who is an Asian woman with dark hair. She is wearing a grey blazer and is standing in front of greenery.">
            <a:extLst>
              <a:ext uri="{FF2B5EF4-FFF2-40B4-BE49-F238E27FC236}">
                <a16:creationId xmlns:a16="http://schemas.microsoft.com/office/drawing/2014/main" id="{9BEDB0AA-F3C4-4328-9E8E-4A9ABF98E8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4982" y="2514600"/>
            <a:ext cx="1588639" cy="1588639"/>
          </a:xfrm>
          <a:prstGeom prst="rect">
            <a:avLst/>
          </a:prstGeom>
        </p:spPr>
      </p:pic>
    </p:spTree>
    <p:extLst>
      <p:ext uri="{BB962C8B-B14F-4D97-AF65-F5344CB8AC3E}">
        <p14:creationId xmlns:p14="http://schemas.microsoft.com/office/powerpoint/2010/main" val="380320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60" name="Google Shape;60;p1"/>
          <p:cNvSpPr txBox="1">
            <a:spLocks noGrp="1"/>
          </p:cNvSpPr>
          <p:nvPr>
            <p:ph type="title"/>
          </p:nvPr>
        </p:nvSpPr>
        <p:spPr>
          <a:xfrm>
            <a:off x="0" y="1187947"/>
            <a:ext cx="12192000" cy="935614"/>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sz="3000" dirty="0"/>
              <a:t>Employment First 2.0: Developing a Foundation for Excelling Systems Change Efforts for People with Disabilities through Legislative Action </a:t>
            </a:r>
            <a:endParaRPr sz="3000" dirty="0"/>
          </a:p>
        </p:txBody>
      </p:sp>
      <p:sp>
        <p:nvSpPr>
          <p:cNvPr id="56" name="Google Shape;56;p1"/>
          <p:cNvSpPr txBox="1">
            <a:spLocks noGrp="1"/>
          </p:cNvSpPr>
          <p:nvPr>
            <p:ph type="body" idx="1"/>
          </p:nvPr>
        </p:nvSpPr>
        <p:spPr>
          <a:xfrm>
            <a:off x="8521700" y="2432177"/>
            <a:ext cx="3149600" cy="535807"/>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084A9C"/>
              </a:buClr>
              <a:buSzPts val="3200"/>
              <a:buNone/>
            </a:pPr>
            <a:r>
              <a:rPr lang="en-US" dirty="0"/>
              <a:t>January 11, 2022</a:t>
            </a:r>
            <a:endParaRPr dirty="0"/>
          </a:p>
        </p:txBody>
      </p:sp>
      <p:sp>
        <p:nvSpPr>
          <p:cNvPr id="59" name="Google Shape;59;p1"/>
          <p:cNvSpPr txBox="1">
            <a:spLocks noGrp="1"/>
          </p:cNvSpPr>
          <p:nvPr>
            <p:ph type="body" idx="3"/>
          </p:nvPr>
        </p:nvSpPr>
        <p:spPr>
          <a:xfrm>
            <a:off x="8978900" y="3276600"/>
            <a:ext cx="2235200" cy="160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n-US" dirty="0"/>
              <a:t>DETAC Community of Practice Webinar </a:t>
            </a:r>
            <a:endParaRPr dirty="0"/>
          </a:p>
        </p:txBody>
      </p:sp>
      <p:pic>
        <p:nvPicPr>
          <p:cNvPr id="2" name="Picture 1" descr="Able South Carolina logo which says Able South Carolina in black letters and underneath says independent living for all. ">
            <a:extLst>
              <a:ext uri="{FF2B5EF4-FFF2-40B4-BE49-F238E27FC236}">
                <a16:creationId xmlns:a16="http://schemas.microsoft.com/office/drawing/2014/main" id="{5A73A5C1-A2D1-4BB9-9097-A8FBB8E9E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555" y="2723229"/>
            <a:ext cx="2999492" cy="29994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2"/>
          <p:cNvSpPr txBox="1">
            <a:spLocks noGrp="1"/>
          </p:cNvSpPr>
          <p:nvPr>
            <p:ph type="title"/>
          </p:nvPr>
        </p:nvSpPr>
        <p:spPr>
          <a:xfrm>
            <a:off x="0" y="0"/>
            <a:ext cx="12192000" cy="1385093"/>
          </a:xfrm>
          <a:prstGeom prst="rect">
            <a:avLst/>
          </a:prstGeom>
          <a:solidFill>
            <a:schemeClr val="accent1"/>
          </a:solidFill>
          <a:ln>
            <a:noFill/>
          </a:ln>
          <a:effectLst>
            <a:outerShdw dist="76200" dir="5639981" algn="tl" rotWithShape="0">
              <a:srgbClr val="084A9C"/>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Meet your Speakers</a:t>
            </a:r>
            <a:endParaRPr dirty="0"/>
          </a:p>
        </p:txBody>
      </p:sp>
      <p:pic>
        <p:nvPicPr>
          <p:cNvPr id="68" name="Google Shape;68;p2" descr="Kimberly Tissot standing in front of greenery smiling. Kimberly is a white woman with blond hair. She is wearing glasses and smiling. She is wearing a orange top with a black blacker. "/>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52817" y="1784273"/>
            <a:ext cx="2971798" cy="2953435"/>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71" name="Google Shape;71;p2"/>
          <p:cNvSpPr txBox="1"/>
          <p:nvPr/>
        </p:nvSpPr>
        <p:spPr>
          <a:xfrm>
            <a:off x="876298" y="5105400"/>
            <a:ext cx="2724900" cy="923400"/>
          </a:xfrm>
          <a:prstGeom prst="rect">
            <a:avLst/>
          </a:prstGeom>
          <a:solidFill>
            <a:srgbClr val="89898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Kimberly Tissot (</a:t>
            </a:r>
            <a:r>
              <a:rPr lang="en-US" sz="1800" b="1" dirty="0">
                <a:solidFill>
                  <a:schemeClr val="lt1"/>
                </a:solidFill>
                <a:latin typeface="Calibri"/>
                <a:ea typeface="Calibri"/>
                <a:cs typeface="Calibri"/>
                <a:sym typeface="Calibri"/>
              </a:rPr>
              <a:t>she/her)</a:t>
            </a:r>
            <a:endParaRPr b="1" dirty="0">
              <a:solidFill>
                <a:schemeClr val="lt1"/>
              </a:solidFill>
            </a:endParaRPr>
          </a:p>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CEO/President</a:t>
            </a:r>
            <a:endParaRPr b="1" dirty="0">
              <a:solidFill>
                <a:schemeClr val="lt1"/>
              </a:solidFill>
            </a:endParaRPr>
          </a:p>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Able SC</a:t>
            </a:r>
            <a:endParaRPr b="1" dirty="0">
              <a:solidFill>
                <a:schemeClr val="lt1"/>
              </a:solidFill>
            </a:endParaRPr>
          </a:p>
        </p:txBody>
      </p:sp>
      <p:pic>
        <p:nvPicPr>
          <p:cNvPr id="69" name="Google Shape;69;p2" descr="Sandy Jordan standing in front of greenery smiling. Sandy is a white woman with long brown hair and glasses. She is wearing a teal blouse. "/>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449115" y="1737886"/>
            <a:ext cx="2971800" cy="30462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70" name="Google Shape;70;p2"/>
          <p:cNvSpPr txBox="1"/>
          <p:nvPr/>
        </p:nvSpPr>
        <p:spPr>
          <a:xfrm>
            <a:off x="4271475" y="5105400"/>
            <a:ext cx="3505200" cy="923400"/>
          </a:xfrm>
          <a:prstGeom prst="rect">
            <a:avLst/>
          </a:prstGeom>
          <a:solidFill>
            <a:srgbClr val="898989"/>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lt1"/>
                </a:solidFill>
                <a:highlight>
                  <a:srgbClr val="898989"/>
                </a:highlight>
                <a:latin typeface="Calibri"/>
                <a:ea typeface="Calibri"/>
                <a:cs typeface="Calibri"/>
                <a:sym typeface="Calibri"/>
              </a:rPr>
              <a:t>Sandy Jordan (she/her)</a:t>
            </a:r>
            <a:endParaRPr b="1" dirty="0">
              <a:solidFill>
                <a:schemeClr val="lt1"/>
              </a:solidFill>
              <a:highlight>
                <a:srgbClr val="898989"/>
              </a:highlight>
            </a:endParaRPr>
          </a:p>
          <a:p>
            <a:pPr marL="0" marR="0" lvl="0" indent="0" algn="ctr" rtl="0">
              <a:spcBef>
                <a:spcPts val="0"/>
              </a:spcBef>
              <a:spcAft>
                <a:spcPts val="0"/>
              </a:spcAft>
              <a:buNone/>
            </a:pPr>
            <a:r>
              <a:rPr lang="en-US" sz="1800" b="1" i="0" u="none" strike="noStrike" cap="none" dirty="0">
                <a:solidFill>
                  <a:schemeClr val="lt1"/>
                </a:solidFill>
                <a:highlight>
                  <a:srgbClr val="898989"/>
                </a:highlight>
                <a:latin typeface="Calibri"/>
                <a:ea typeface="Calibri"/>
                <a:cs typeface="Calibri"/>
                <a:sym typeface="Calibri"/>
              </a:rPr>
              <a:t>Director of Employment Programs</a:t>
            </a:r>
            <a:endParaRPr b="1" dirty="0">
              <a:solidFill>
                <a:schemeClr val="lt1"/>
              </a:solidFill>
              <a:highlight>
                <a:srgbClr val="898989"/>
              </a:highlight>
            </a:endParaRPr>
          </a:p>
          <a:p>
            <a:pPr marL="0" marR="0" lvl="0" indent="0" algn="ctr" rtl="0">
              <a:spcBef>
                <a:spcPts val="0"/>
              </a:spcBef>
              <a:spcAft>
                <a:spcPts val="0"/>
              </a:spcAft>
              <a:buNone/>
            </a:pPr>
            <a:r>
              <a:rPr lang="en-US" sz="1800" b="1" i="0" u="none" strike="noStrike" cap="none" dirty="0">
                <a:solidFill>
                  <a:schemeClr val="lt1"/>
                </a:solidFill>
                <a:highlight>
                  <a:srgbClr val="898989"/>
                </a:highlight>
                <a:latin typeface="Calibri"/>
                <a:ea typeface="Calibri"/>
                <a:cs typeface="Calibri"/>
                <a:sym typeface="Calibri"/>
              </a:rPr>
              <a:t>Able SC</a:t>
            </a:r>
            <a:endParaRPr b="1" dirty="0">
              <a:solidFill>
                <a:schemeClr val="lt1"/>
              </a:solidFill>
              <a:highlight>
                <a:srgbClr val="898989"/>
              </a:highlight>
            </a:endParaRPr>
          </a:p>
        </p:txBody>
      </p:sp>
      <p:pic>
        <p:nvPicPr>
          <p:cNvPr id="65" name="Google Shape;65;p2" descr="Photo of Angela Greene standing in front of greenery. Angela is a black woman with short hair wearing a black and red top with a red cardigan. "/>
          <p:cNvPicPr preferRelativeResize="0">
            <a:picLocks noGrp="1"/>
          </p:cNvPicPr>
          <p:nvPr>
            <p:ph type="body" idx="1"/>
          </p:nvPr>
        </p:nvPicPr>
        <p:blipFill rotWithShape="1">
          <a:blip r:embed="rId5" cstate="print">
            <a:alphaModFix/>
            <a:extLst>
              <a:ext uri="{28A0092B-C50C-407E-A947-70E740481C1C}">
                <a14:useLocalDpi xmlns:a14="http://schemas.microsoft.com/office/drawing/2010/main" val="0"/>
              </a:ext>
            </a:extLst>
          </a:blip>
          <a:srcRect/>
          <a:stretch/>
        </p:blipFill>
        <p:spPr>
          <a:xfrm rot="5400000">
            <a:off x="8176994" y="1874381"/>
            <a:ext cx="3153212" cy="27432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67" name="Google Shape;67;p2"/>
          <p:cNvSpPr txBox="1"/>
          <p:nvPr/>
        </p:nvSpPr>
        <p:spPr>
          <a:xfrm>
            <a:off x="8559200" y="5176850"/>
            <a:ext cx="2890500" cy="646500"/>
          </a:xfrm>
          <a:prstGeom prst="rect">
            <a:avLst/>
          </a:prstGeom>
          <a:solidFill>
            <a:srgbClr val="89898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Angela Greene (</a:t>
            </a:r>
            <a:r>
              <a:rPr lang="en-US" sz="1800" b="1" dirty="0">
                <a:solidFill>
                  <a:schemeClr val="lt1"/>
                </a:solidFill>
                <a:latin typeface="Calibri"/>
                <a:ea typeface="Calibri"/>
                <a:cs typeface="Calibri"/>
                <a:sym typeface="Calibri"/>
              </a:rPr>
              <a:t>she/her)</a:t>
            </a:r>
            <a:endParaRPr b="1" dirty="0">
              <a:solidFill>
                <a:schemeClr val="lt1"/>
              </a:solidFill>
            </a:endParaRPr>
          </a:p>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Self-Advocate</a:t>
            </a:r>
            <a:endParaRPr b="1" dirty="0">
              <a:solidFill>
                <a:schemeClr val="lt1"/>
              </a:solidFill>
            </a:endParaRPr>
          </a:p>
        </p:txBody>
      </p:sp>
    </p:spTree>
  </p:cSld>
  <p:clrMapOvr>
    <a:masterClrMapping/>
  </p:clrMapOvr>
</p:sld>
</file>

<file path=ppt/theme/theme1.xml><?xml version="1.0" encoding="utf-8"?>
<a:theme xmlns:a="http://schemas.openxmlformats.org/drawingml/2006/main" name="AoD_TA_Center_Template">
  <a:themeElements>
    <a:clrScheme name="ACL">
      <a:dk1>
        <a:sysClr val="windowText" lastClr="000000"/>
      </a:dk1>
      <a:lt1>
        <a:sysClr val="window" lastClr="FFFFFF"/>
      </a:lt1>
      <a:dk2>
        <a:srgbClr val="44546A"/>
      </a:dk2>
      <a:lt2>
        <a:srgbClr val="E7E6E6"/>
      </a:lt2>
      <a:accent1>
        <a:srgbClr val="264E94"/>
      </a:accent1>
      <a:accent2>
        <a:srgbClr val="BE1E2D"/>
      </a:accent2>
      <a:accent3>
        <a:srgbClr val="FAA21B"/>
      </a:accent3>
      <a:accent4>
        <a:srgbClr val="757070"/>
      </a:accent4>
      <a:accent5>
        <a:srgbClr val="757070"/>
      </a:accent5>
      <a:accent6>
        <a:srgbClr val="757070"/>
      </a:accent6>
      <a:hlink>
        <a:srgbClr val="0563C1"/>
      </a:hlink>
      <a:folHlink>
        <a:srgbClr val="7570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spAutoFit/>
      </a:bodyPr>
      <a:lstStyle>
        <a:defPPr algn="ctr" defTabSz="914400" fontAlgn="auto">
          <a:spcBef>
            <a:spcPts val="0"/>
          </a:spcBef>
          <a:spcAft>
            <a:spcPts val="0"/>
          </a:spcAft>
          <a:defRPr dirty="0">
            <a:solidFill>
              <a:prstClr val="black"/>
            </a:solidFill>
            <a:latin typeface="Calibri"/>
          </a:defRPr>
        </a:defPPr>
      </a:lstStyle>
    </a:txDef>
  </a:objectDefaults>
  <a:extraClrSchemeLst/>
  <a:extLst>
    <a:ext uri="{05A4C25C-085E-4340-85A3-A5531E510DB2}">
      <thm15:themeFamily xmlns:thm15="http://schemas.microsoft.com/office/thememl/2012/main" name="AoD_TA_Center_Slide_Deck_Template_v2" id="{AFBBCCED-7832-4094-B7E4-601002899997}" vid="{19574470-12CA-4BC4-98A0-97C851BA1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emo_Document_Upload" ma:contentTypeID="0x010100C81616C23D101D448628C79DA1A7A83500DBB5D4F7D633864AAE5D6179D275E2F5" ma:contentTypeVersion="3" ma:contentTypeDescription="" ma:contentTypeScope="" ma:versionID="b4783188a954ee308f830e62aad78ab7">
  <xsd:schema xmlns:xsd="http://www.w3.org/2001/XMLSchema" xmlns:xs="http://www.w3.org/2001/XMLSchema" xmlns:p="http://schemas.microsoft.com/office/2006/metadata/properties" xmlns:ns2="b5c30c5a-817e-47fa-84d6-e9536c2e16e0" targetNamespace="http://schemas.microsoft.com/office/2006/metadata/properties" ma:root="true" ma:fieldsID="bbc6258ca789ec8a510ca077ba5d7c4d" ns2:_="">
    <xsd:import namespace="b5c30c5a-817e-47fa-84d6-e9536c2e16e0"/>
    <xsd:element name="properties">
      <xsd:complexType>
        <xsd:sequence>
          <xsd:element name="documentManagement">
            <xsd:complexType>
              <xsd:all>
                <xsd:element ref="ns2:Updated_x0020_Name" minOccurs="0"/>
                <xsd:element ref="ns2:Document_x0020_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30c5a-817e-47fa-84d6-e9536c2e16e0" elementFormDefault="qualified">
    <xsd:import namespace="http://schemas.microsoft.com/office/2006/documentManagement/types"/>
    <xsd:import namespace="http://schemas.microsoft.com/office/infopath/2007/PartnerControls"/>
    <xsd:element name="Updated_x0020_Name" ma:index="1" nillable="true" ma:displayName="Updated Name" ma:internalName="Updated_x0020_Name">
      <xsd:simpleType>
        <xsd:restriction base="dms:Text">
          <xsd:maxLength value="255"/>
        </xsd:restriction>
      </xsd:simpleType>
    </xsd:element>
    <xsd:element name="Document_x0020_Tag" ma:index="2" nillable="true" ma:displayName="Document Tag" ma:format="Dropdown" ma:internalName="Document_x0020_Tag">
      <xsd:simpleType>
        <xsd:union memberTypes="dms:Text">
          <xsd:simpleType>
            <xsd:restriction base="dms:Choice">
              <xsd:enumeration value="Communications"/>
              <xsd:enumeration value="Concept Paper"/>
              <xsd:enumeration value="Contract Document"/>
              <xsd:enumeration value="Correspondence"/>
              <xsd:enumeration value="Dashboard"/>
              <xsd:enumeration value="Decision Memo"/>
              <xsd:enumeration value="DUA"/>
              <xsd:enumeration value="FedRegNotice"/>
              <xsd:enumeration value="Financial"/>
              <xsd:enumeration value="FOIA"/>
              <xsd:enumeration value="ICIP"/>
              <xsd:enumeration value="IGCE"/>
              <xsd:enumeration value="Legislation"/>
              <xsd:enumeration value="Meeting Document"/>
              <xsd:enumeration value="NOA"/>
              <xsd:enumeration value="Panel"/>
              <xsd:enumeration value="Program Report"/>
              <xsd:enumeration value="Project Management Document"/>
              <xsd:enumeration value="Report to Congress"/>
              <xsd:enumeration value="RFI"/>
              <xsd:enumeration value="Rider"/>
              <xsd:enumeration value="Solicitation"/>
              <xsd:enumeration value="SOP"/>
              <xsd:enumeration value="SOW"/>
              <xsd:enumeration value="T&amp;C"/>
              <xsd:enumeration value="WCE"/>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AW xmlns="http://www.net-centric.com/PAWPP">
  <Shape xmlns="" ID="64OF8C9YEkwN2gm9yo3YF2NU8U4=" isBookmarkSet="no" pdftag="H1" artifact="_x0030_" bookmark="yes" Order="_x0031_"/>
  <Shape xmlns="" ID="9+dwpOu+k+TYCuMfKENh8QmCH4A=" pdftag="P" isBookmarkSet="no" bookmark="no" Order="_x0033_"/>
  <Shape xmlns="" ID="DG6xWzhxUa4H/QI8yLJGahVsy+w=" pdftag="P" isBookmarkSet="no" bookmark="no" Order="_x0034_"/>
  <Shape xmlns="" ID="dFhc4Rha3cFQM1ExZaALjGxzkN4=" pdftag="Figure" isBookmarkSet="no" formula="no" inline="no" bookmark="no" Lang="" artifact="_x0030_" validate="yes" Order="_x0032_"/>
  <HyperLink xmlns="" ID="tTcM8OPOtYrhqLdT5StUFIo5XLc=-891101553455.29_127.0462" plainAltText="audio_x0020_settings" language="" Lang=""/>
  <HyperLink xmlns="" ID="tTcM8OPOtYrhqLdT5StUFIo5XLc=-169161765164.2_266.0862" plainAltText="following_x0020_page_x0020_on_x0020_Captioned_x0020_Text" Lang=""/>
  <HyperLink xmlns="" ID="3BAft6K0hinvxXee5qdlpiROWEA=-981605106236.575_158.2462" plainAltText="Raise_x0020_your_x0020_hand" Lang=""/>
  <HyperLink xmlns="" ID="bhyxClYJPbvyfsEnKEbl8j6S1oE=1861320239113.7_160.6462" plainAltText="Kim.gee_x0040_vr.dese.mo.gov" Lang=""/>
  <HyperLink xmlns="" ID="bhyxClYJPbvyfsEnKEbl8j6S1oE=1952109456113.7_235.5262" plainAltText="jdejean_x0040_thewholeperson.org" Lang=""/>
  <HyperLink xmlns="" ID="bhyxClYJPbvyfsEnKEbl8j6S1oE=478145024113.7_344.0062" plainAltText="Yvonne.wright_x0040_dhewd.mo.gov" Lang=""/>
  <HyperLink xmlns="" ID="wbnEmFKeWEXzrUXxx26m4c7RSd4=-782958752529.5505_381.1785" plainAltText="Image_x0020_Source" Lang=""/>
  <HyperLink xmlns="" ID="Vn/fa5U69e5ilXUTJjUDNi4bxhM=206718588482.2_198" plainAltText="on-demand_x0020_TA_x0020_request_x0020_page" Lang=""/>
  <HyperLink xmlns="" ID="Vn/fa5U69e5ilXUTJjUDNi4bxhM=-51170442682.2_306.48" plainAltText="AoDemploymentTA_x0040_gmail.com" Lang=""/>
  <HyperLink xmlns="" ID="qunFbG6eTUA60y9zpBbtL1hDz+I=-51170442639.2_236.4" plainAltText="AoDemploymentTA_x0040_gmail.com" Lang=""/>
  <HyperLink xmlns="" ID="qunFbG6eTUA60y9zpBbtL1hDz+I=-202823483439.2_329.76" plainAltText="https:_x002F__x002F_aoddisabilityemploymenttacenter.com" Lang=""/>
  <Shape xmlns="" ID="lejw9MYItsb3SufTI4LoxmnTiuQ=" pdftag="H2" isBookmarkSet="no" bookmark="yes" Order="_x0031_"/>
  <Shape xmlns="" ID="jl5niialQeiRmXE8yObp0w/DxLE=" pdftag="P" isBookmarkSet="no" bookmark="no" Order="_x0032_"/>
  <Shape xmlns="" ID="i3HD0rzi1fL4fFv5VZYmGdlEXUs=" pdftag="H2" isBookmarkSet="no" Order="_x0031_" bookmark="yes"/>
  <Shape xmlns="" ID="XCfMO7uQMIK7/p6wwxBy+AFj5N8=" pdftag="P" isBookmarkSet="no" bookmark="no" Order="_x0033_"/>
  <Shape xmlns="" ID="M+S58JVAekns0gyu5ypx3cXNG/0=" pdftag="P" isBookmarkSet="no" bookmark="no" Order="_x0034_"/>
  <Shape xmlns="" ID="gtNUTTIIjtuj1zq3KNQt+up21Ms=" formula="no" artifact="_x0030_" inline="no" pdftag="Figure" isBookmarkSet="no" Lang="" bookmark="no" validate="yes" Order="_x0032_"/>
  <Shape xmlns="" ID="gXFupYGAlCeCQIrmAWugpBrZgpI=" pdftag="H2" isBookmarkSet="no" bookmark="yes" Order="_x0031_"/>
  <Shape xmlns="" ID="tTcM8OPOtYrhqLdT5StUFIo5XLc=" pdftag="P" isBookmarkSet="no" bookmark="no" Order="_x0032_"/>
  <Shape xmlns="" ID="jIYZEi6Tjo8ihQGtRvFOJ6RYVAE=" pdftag="H2" isBookmarkSet="no" bookmark="yes" Order="_x0031_"/>
  <Shape xmlns="" ID="3BAft6K0hinvxXee5qdlpiROWEA=" pdftag="P" isBookmarkSet="no" bookmark="no" Order="_x0032_"/>
  <Shape xmlns="" ID="JzQSvv9SHyAx3RcrQH4jSFTW3dk=" pdftag="H2" isBookmarkSet="no" bookmark="yes" Order="_x0031_"/>
  <Shape xmlns="" ID="uNUOJdFhbSzTt4/oJ0VoKCxTrSU=" pdftag="P" isBookmarkSet="no" bookmark="no" Order="_x0032_"/>
  <Shape xmlns="" ID="BQzwishL7ol3roqwx+lSLRV2TuU=" formula="no" artifact="_x0030_" inline="no" pdftag="Figure" isBookmarkSet="no" Lang="" bookmark="no" validate="yes" Order="_x0033_"/>
  <Shape xmlns="" ID="H/dgYjcCtCALuIkgV/esUXceg4s=" pdftag="H2" isBookmarkSet="no" bookmark="yes" Order="_x0031_"/>
  <Shape xmlns="" ID="Hqef13tOUyHLEnNZwKUdxOP1phc=" formula="no" artifact="_x0030_" inline="no" pdftag="Figure" isBookmarkSet="no" Lang="" bookmark="no" validate="yes" Order="_x0032_"/>
  <Shape xmlns="" ID="b+vD5ma337f6ZT7esKd6CZX9FUU=" pdftag="P" isBookmarkSet="no" bookmark="no" Order="_x0034_"/>
  <Shape xmlns="" ID="Qjs9sy9mAO7smWBzpejmwy2EYNE=" formula="no" artifact="_x0030_" inline="no" pdftag="Figure" isBookmarkSet="no" Lang="" bookmark="no" validate="yes" Order="_x0036_"/>
  <Shape xmlns="" ID="kMAhKcE6IHb2MjWuPjHtlkLvsr0=" pdftag="P" isBookmarkSet="no" bookmark="no" Order="_x0039_"/>
  <Shape xmlns="" ID="Q1Pg7u6ozC9nmliGmE1qXiBqHWc=" formula="no" artifact="_x0030_" inline="no" pdftag="Figure" isBookmarkSet="no" Lang="" bookmark="no" validate="yes" Order="_x0033_"/>
  <Shape xmlns="" ID="bESXc307xrxBvXVq3AUY1dZGdDo=" pdftag="P" isBookmarkSet="no" bookmark="no" Order="_x0035_"/>
  <Shape xmlns="" ID="GOF6iyFUFcgJhasJCrKTADAfUIg=" formula="no" artifact="_x0030_" inline="no" pdftag="Figure" isBookmarkSet="no" Lang="" bookmark="no" validate="yes" Order="_x0037_"/>
  <Shape xmlns="" ID="H1wyQ98LUKmaWj7RHo4mrYCsELo=" pdftag="P" isBookmarkSet="no" bookmark="no" Order="_x0038_"/>
  <Shape xmlns="" ID="5CvkVlwDzkzSI9qRltF3+YRBG3c=" pdftag="H2" isBookmarkSet="no" bookmark="yes" Order="_x0031_"/>
  <Shape xmlns="" ID="tMRoPoA8gR0+vjys8HOgA5ZAaCo=" pdftag="H2" isBookmarkSet="no" bookmark="yes" Order="_x0031_"/>
  <Shape xmlns="" ID="1u3Q8gEl8vOPGx6ipFeYGEMMsLE=" Order="_x0032_" artifact="_x0031_" pdftag="_x005B_Artifact_x005D_" formula="no" inline="no" isBookmarkSet="no" Lang="" validate="no"/>
  <Shape xmlns="" ID="Ali8gpgADlz/XcKMCvq8n8SDJFI=" pdftag="H2" isBookmarkSet="no" bookmark="yes" Order="_x0031_"/>
  <Shape xmlns="" ID="k0fGGexvl2gnd/aF4ehHCE1Xw80=" artifact="_x0031_" formula="no" inline="no" pdftag="Figure" isBookmarkSet="no" Lang="" validate="no" Order="_x0032_"/>
  <Shape xmlns="" ID="8ARUurp3nJXSoecSXLYyHhxpXwI=" pdftag="H2" isBookmarkSet="no" bookmark="yes" Order="_x0031_"/>
  <Shape xmlns="" ID="OVUkgdB7wjOmrNmUGbkXtuXhRd0=" pdftag="P" isBookmarkSet="no" bookmark="no" Order="_x0032_"/>
  <Shape xmlns="" ID="R5C6S/97PuzcxhJG90DvY8NyQbY=" pdftag="H2" isBookmarkSet="no" bookmark="yes" Order="_x0031_"/>
  <Shape xmlns="" ID="FlrDunlKELGc6vlkm+zUi5MJmks=" pdftag="P" isBookmarkSet="no" bookmark="no" Order="_x0032_"/>
  <Shape xmlns="" ID="Ndf5kOLkqM/vLzDD5HNXYc+B+/w=" pdftag="H2" isBookmarkSet="no" bookmark="yes" Order="_x0031_"/>
  <Shape xmlns="" ID="50gpyedSWCcsWSRP4NVyYxOGpvY=" artifact="_x0031_" formula="no" inline="no" pdftag="Figure" isBookmarkSet="no" Lang="" Order="_x0032_" validate="no"/>
  <Shape xmlns="" ID="pRj2+PlBkjBCg0qOWAaJ+2JTDFI=" pdftag="H2" isBookmarkSet="no" bookmark="yes" Order="_x0031_"/>
  <Shape xmlns="" ID="98rOQ++9UFPePjFxBXnN6SiFiWQ=" pdftag="H2" isBookmarkSet="no" bookmark="yes" Order="_x0031_"/>
  <Shape xmlns="" ID="BefFjWO9ek2xn7hMn7lqKefZimY=" pdftag="P" isBookmarkSet="no" bookmark="no" Order="_x0032_"/>
  <Shape xmlns="" ID="5912RgYMHPiG7mAxZxChvLjQFGo=" pdftag="H2" isBookmarkSet="no" bookmark="yes" Order="_x0031_"/>
  <Shape xmlns="" ID="+NlfX1C4xHYL+Rqtp5MoPFlifWU=" artifact="_x0031_" formula="no" inline="no" pdftag="Figure" isBookmarkSet="no" Lang="" validate="no" Order="_x0032_"/>
  <Shape xmlns="" ID="av8HObacQ/7B9BqNG15cCFPmFt4=" pdftag="H2" isBookmarkSet="no" bookmark="yes" Order="_x0031_"/>
  <Shape xmlns="" ID="a1lIDhK7EfePLVcScLJcLpvqa6g=" artifact="_x0031_" formula="no" inline="no" pdftag="Figure" isBookmarkSet="no" Lang="" validate="no" Order="_x0032_"/>
  <Shape xmlns="" ID="2K03NbV7eAhJ5BryvwBtXL2T1mA=" pdftag="H2" isBookmarkSet="no" bookmark="yes" Order="_x0031_"/>
  <Shape xmlns="" ID="GYR2B2lfqPIIzZol1jOCCpN5nw0=" pdftag="P" isBookmarkSet="no" bookmark="no" Order="_x0032_"/>
  <Shape xmlns="" ID="2iAMY48nFOMKtVZKC2szx2FPwPE=" pdftag="H2" isBookmarkSet="no" bookmark="yes" Order="_x0031_"/>
  <Shape xmlns="" ID="ZCCZ22VHm9OXNaBV/7Y5oV/ZOfE=" pdftag="P" isBookmarkSet="no" bookmark="no" Order="_x0032_"/>
  <Shape xmlns="" ID="KJXFtp4z3jznNdAwXI82S0h8xUw=" pdftag="H2" isBookmarkSet="no" bookmark="yes" Order="_x0031_"/>
  <Shape xmlns="" ID="wm6fJfT/QkO1KvWZoEz9zrLqFKQ=" pdftag="H2" isBookmarkSet="no" bookmark="yes" Order="_x0031_"/>
  <Shape xmlns="" ID="K4+U6lfVmDz2YQtqbLhdUOht0A0=" formula="no" inline="no" isBookmarkSet="no" Lang="" Order="_x0035_" validate="no" artifact="_x0031_" pdftag="_x005B_Artifact_x005D_" bookmark="no"/>
  <Shape xmlns="" ID="7vJ4zihMU22vvvhHmwY8UoetL1o=" pdftag="H2" isBookmarkSet="no" bookmark="yes" Order="_x0031_"/>
  <Shape xmlns="" ID="U47j7NLP53wmEpTXBXr0GxvPhSA=" artifact="_x0031_" formula="no" inline="no" pdftag="Figure" isBookmarkSet="no" Lang="" validate="no" Order="_x0032_"/>
  <Shape xmlns="" ID="uz0pQJNa1BUbrda60ru7fRV9xjk=" pdftag="H2" isBookmarkSet="no" bookmark="yes" Order="_x0031_"/>
  <Shape xmlns="" ID="oU523ddsrzeCVajGxXeBEObRpPg=" pdftag="P" isBookmarkSet="no" bookmark="no" Order="_x0032_"/>
  <Shape xmlns="" ID="IAvkzBIueezwJF7r3gUNUok8+Fk=" pdftag="H2" isBookmarkSet="no" bookmark="yes" Order="_x0031_"/>
  <Shape xmlns="" ID="tF3JoZGGSdQtE3SQVPibMnqVvgE=" pdftag="P" isBookmarkSet="no" bookmark="no" Order="_x0032_"/>
  <Shape xmlns="" ID="h/QMu3tIoG/slwhpESgaBAJWj6c=" pdftag="H2" isBookmarkSet="no" bookmark="yes" Order="_x0031_"/>
  <Shape xmlns="" ID="t9HeRyDEQYj3JrWBXfileFLVhTk=" pdftag="P" isBookmarkSet="no" bookmark="no" Order="_x0032_"/>
  <Shape xmlns="" ID="a8trOJjoWpS33rL8/ixKU0EjKos=" pdftag="H2" isBookmarkSet="no" bookmark="yes" Order="_x0031_"/>
  <Shape xmlns="" ID="HsfG5UQB5q3TKEMzxmJT2LRGlEI=" artifact="_x0031_" formula="no" inline="no" pdftag="Figure" isBookmarkSet="no" Lang="" Order="_x0032_" validate="no"/>
  <Shape xmlns="" ID="XpmsaJHKRXoqwoRUialllACdnmE=" pdftag="H2" isBookmarkSet="no" bookmark="yes" Order="_x0031_"/>
  <Shape xmlns="" ID="nYfId/6wDTikrPOyA8JvmyAg/mI=" pdftag="P" isBookmarkSet="no" bookmark="no" Order="_x0032_"/>
  <Shape xmlns="" ID="USh6NkQ8dqlKd56RENzyp1Zj5U0=" pdftag="H2" isBookmarkSet="no" bookmark="yes" Order="_x0031_"/>
  <Shape xmlns="" ID="yj0cAYxTeWKDJBp7vZ1xSJZekKA=" formula="no" pdftag="Figure" artifact="_x0030_" inline="no" isBookmarkSet="no" Lang="" bookmark="no" validate="yes" Order="_x0032_"/>
  <Shape xmlns="" ID="bOMOG6tnvJXUO6rKDL9a3Pdr0DA=" pdftag="H2" isBookmarkSet="no" bookmark="yes" Order="_x0031_"/>
  <Shape xmlns="" ID="bhyxClYJPbvyfsEnKEbl8j6S1oE=" pdftag="P" isBookmarkSet="no" bookmark="no" Order="_x0032_"/>
  <Shape xmlns="" ID="3ZMWE1r+NKXo2XjBnfmPZvCdNHE=" pdftag="H2" isBookmarkSet="no" bookmark="yes" Order="_x0031_"/>
  <Shape xmlns="" ID="2aStNjB9RRjNULFFRUnc0M4qiDk=" formula="no" artifact="_x0030_" inline="no" pdftag="Figure" isBookmarkSet="no" Lang="" bookmark="no" validate="yes" Order="_x0032_"/>
  <Shape xmlns="" ID="wbnEmFKeWEXzrUXxx26m4c7RSd4=" pdftag="P" isBookmarkSet="no" bookmark="no" Order="_x0033_"/>
  <Shape xmlns="" ID="Flz7mkFrMN1ld8bQ5woCJ4NK3mw=" pdftag="H2" isBookmarkSet="no" bookmark="yes" Order="_x0031_"/>
  <Shape xmlns="" ID="ZS/blec/kJefemNJGKNhkp7FxPY=" pdftag="P" isBookmarkSet="no" bookmark="no" Order="_x0032_"/>
  <Shape xmlns="" ID="HLOypi4qHRrEJqe6JebJzFaqBBM=" formula="no" artifact="_x0030_" inline="no" pdftag="Figure" isBookmarkSet="no" Lang="" bookmark="no" validate="yes" Order="_x0033_"/>
  <Shape xmlns="" ID="NoSzv0No2Y7U7NIRZSX5nDE9VrY=" pdftag="P" isBookmarkSet="no" bookmark="no" Order="_x0034_"/>
  <Shape xmlns="" ID="sxU6AWbbMyR3CSrOJh7sQe/JB1E=" pdftag="H2" isBookmarkSet="no" bookmark="yes" Order="_x0031_"/>
  <Shape xmlns="" ID="+hC7ZnGpDKuypsB5jHbV9IMGFuA=" pdftag="P" isBookmarkSet="no" bookmark="no" Order="_x0033_"/>
  <Shape xmlns="" ID="/O2+5f9z/PPfpspvKCIzyPHbbEs=" formula="no" artifact="_x0030_" inline="no" pdftag="Figure" isBookmarkSet="no" Lang="" bookmark="no" validate="yes" Order="_x0032_"/>
  <Shape xmlns="" ID="p1ZU6HfJ0rU9iSyJ1tSsqS7cw+U=" pdftag="H2" isBookmarkSet="no" bookmark="yes" Order="_x0031_"/>
  <Shape xmlns="" ID="SjEEBjdGOxJvZhxhMTVoSxS1G/Y=" pdftag="H3" isBookmarkSet="no" bookmark="yes" Order="_x0033_"/>
  <Shape xmlns="" ID="YJ93QvC9GxlO5yZ4SXXjJZFI42o=" formula="no" artifact="_x0030_" inline="no" pdftag="Figure" isBookmarkSet="no" Lang="" bookmark="no" validate="yes" Order="_x0032_"/>
  <Shape xmlns="" ID="1a5YXz/xRDF8HnEtUxUAGkQgtog=" pdftag="H2" isBookmarkSet="no" bookmark="yes" Order="_x0031_"/>
  <Shape xmlns="" ID="PSpIj6jZL/PUaTG6VWjJ8SbFbe8=" pdftag="H3" isBookmarkSet="no" bookmark="yes" Order="_x0032_"/>
  <Shape xmlns="" ID="oohxp9tKGDuJcGxCfIdUamZz1aw=" formula="no" artifact="_x0030_" inline="no" pdftag="Figure" isBookmarkSet="no" Lang="" bookmark="no" validate="yes" Order="_x0033_"/>
  <Shape xmlns="" ID="jMR3JdAYZfQg5f3I2MR9GJuK8TY=" pdftag="H2" isBookmarkSet="no" bookmark="yes" Order="_x0031_"/>
  <Shape xmlns="" ID="Vn/fa5U69e5ilXUTJjUDNi4bxhM=" pdftag="P" isBookmarkSet="no" bookmark="no" Order="_x0032_"/>
  <Shape xmlns="" ID="z4U9UboV5O/dOKoZkHhhbzRv7uE=" formula="no" artifact="_x0030_" inline="no" pdftag="Figure" isBookmarkSet="no" Lang="" bookmark="no" validate="yes" Order="_x0033_"/>
  <Shape xmlns="" ID="99wK4T0cCzM/AMSEjRvV0SHWUC4=" pdftag="H2" isBookmarkSet="no" bookmark="yes" Order="_x0031_"/>
  <Shape xmlns="" ID="qunFbG6eTUA60y9zpBbtL1hDz+I=" pdftag="H3" isBookmarkSet="no" bookmark="yes" Order="_x0033_"/>
  <Shape xmlns="" ID="bX0N/ogc55ch/alXpd3XoajBcks=" formula="no" artifact="_x0030_" inline="no" pdftag="Figure" isBookmarkSet="no" Lang="" bookmark="no" validate="yes" Order="_x0032_"/>
  <SubText xmlns="" ID="dFhc4Rha3cFQM1ExZaALjGxzkN4=" ActualText=""/>
  <SubText xmlns="" ID="gtNUTTIIjtuj1zq3KNQt+up21Ms=" ActualText=""/>
  <SubText xmlns="" ID="BQzwishL7ol3roqwx+lSLRV2TuU=" ActualText=""/>
  <SubText xmlns="" ID="Hqef13tOUyHLEnNZwKUdxOP1phc=" ActualText=""/>
  <SubText xmlns="" ID="Qjs9sy9mAO7smWBzpejmwy2EYNE=" ActualText=""/>
  <SubText xmlns="" ID="Q1Pg7u6ozC9nmliGmE1qXiBqHWc=" ActualText=""/>
  <SubText xmlns="" ID="GOF6iyFUFcgJhasJCrKTADAfUIg=" ActualText=""/>
  <SubText xmlns="" ID="1u3Q8gEl8vOPGx6ipFeYGEMMsLE=" ActualText=""/>
  <SubText xmlns="" ID="yj0cAYxTeWKDJBp7vZ1xSJZekKA=" ActualText=""/>
  <SubText xmlns="" ID="2aStNjB9RRjNULFFRUnc0M4qiDk=" ActualText=""/>
  <SubText xmlns="" ID="HLOypi4qHRrEJqe6JebJzFaqBBM=" ActualText=""/>
  <SubText xmlns="" ID="/O2+5f9z/PPfpspvKCIzyPHbbEs=" ActualText=""/>
  <SubText xmlns="" ID="YJ93QvC9GxlO5yZ4SXXjJZFI42o=" ActualText=""/>
  <SubText xmlns="" ID="oohxp9tKGDuJcGxCfIdUamZz1aw=" ActualText=""/>
  <SubText xmlns="" ID="z4U9UboV5O/dOKoZkHhhbzRv7uE=" ActualText=""/>
  <SubText xmlns="" ID="bX0N/ogc55ch/alXpd3XoajBcks=" ActualText=""/>
  <Shape xmlns="" ID="MdxVon1G7IxV17aOESZgH8dqax8=" pdftag="Figure" isBookmarkSet="no" formula="no" inline="no" bookmark="no" Lang="" artifact="_x0030_" validate="yes" Order="_x0034_"/>
  <HyperLink xmlns="" ID="DOeRrgEI9eDfbLwmTB4yhgWJ9qs=192492117355.2_272.16" plainAltText="April-sierra_x0040_att.net" Lang=""/>
  <HyperLink xmlns="" ID="nemHpxdMxXIY6fD7q1bF2dkGeA4=968240463503.2_396.72" plainAltText="sarah_x0040_mycwdr.org" Lang=""/>
  <HyperLink xmlns="" ID="3cZWMO7g6WO0d8EqywB35flkQDU=-132136884244.785_499.4212" plainAltText="https:_x002F__x002F_www.youtube.com_x002F_watch_x003F_v_x003D___W3CmFdATs" Lang=""/>
  <HyperLink xmlns="" ID="KD9udmJ6DIBF+uSV/9VSC99Y8vA=97691905342.65504_383.0427" plainAltText="https:_x002F__x002F_www.tempe.gov_x002F_government_x002F_strategic-" Lang=""/>
  <HyperLink xmlns="" ID="KD9udmJ6DIBF+uSV/9VSC99Y8vA=192434378558.57504_403.2027" plainAltText="management-and-diversity_x002F_diversity_x002F_ada-"/>
  <HyperLink xmlns="" ID="KD9udmJ6DIBF+uSV/9VSC99Y8vA=-161137024425.61_420.0027" plainAltText="accessibility_x002F_tempe-s-best-program_x002F_municipal-toolkit"/>
  <HyperLink xmlns="" ID="v6pIh6HBjURowzhashyJYIBlr5Q=-78295875255.2_130.3795" plainAltText="Image_x0020_Source" Lang=""/>
  <HyperLink xmlns="" ID="2fEVg44o3ul0szQJG5AcluCgHSA=-283107861599.95_398.1584" plainAltText="_x202A__x002B_1_x0020_252-574-6314_x202C_" Lang=""/>
  <HyperLink xmlns="" ID="/pzINHqfqiT7tWGE8vYYrjzqwrk=206718588482.2_198" plainAltText="on-demand_x0020_TA_x0020_request_x0020_page" Lang=""/>
  <HyperLink xmlns="" ID="/pzINHqfqiT7tWGE8vYYrjzqwrk=-51170442682.2_306.48" plainAltText="AoDemploymentTA_x0040_gmail.com" Lang=""/>
  <HyperLink xmlns="" ID="d6KaSQP+zk4rfn4SEc9A37AoWWQ=-51170442639.2_236.4" plainAltText="AoDemploymentTA_x0040_gmail.com" Lang=""/>
  <HyperLink xmlns="" ID="d6KaSQP+zk4rfn4SEc9A37AoWWQ=-202823483439.2_329.76" plainAltText="https:_x002F__x002F_aoddisabilityemploymenttacenter.com" Lang=""/>
  <Shape xmlns="" ID="ZDEMLZn9ADuv+h6HF44T5K/DYq4=" artifact="_x0030_" pdftag="Figure" isBookmarkSet="no" bookmark="no" formula="no" Lang="" validate="yes" Order="_x0034_"/>
  <Shape xmlns="" ID="SG33u7OHCZO6lKciXvTa/GQuonY=" artifact="_x0030_" pdftag="Figure" isBookmarkSet="no" bookmark="no" formula="no" Lang="" validate="yes" Order="_x0033_"/>
  <Shape xmlns="" ID="X2r8Iew9NX/uw5/kBEnqjri8cH8=" pdftag="P" isBookmarkSet="no" bookmark="no" Order="_x0033_"/>
  <Shape xmlns="" ID="gjsbZny3jGPhcNvWxxj/GdcgCws=" pdftag="P" isBookmarkSet="no" bookmark="no" Order="_x0037_"/>
  <Shape xmlns="" ID="Geisn0loxneMMKhmhCURqML+5lI=" pdftag="P" isBookmarkSet="no" bookmark="no" Order="_x0035_"/>
  <Shape xmlns="" ID="ShF9R1mLTyKxUcx1O6hS4sBlm7k=" pdftag="P" isBookmarkSet="no" bookmark="no" Order="_x0039_"/>
  <Shape xmlns="" ID="UZTAHoKJQ9fo0Qsq4Kis/4z0oss=" pdftag="P" isBookmarkSet="no" bookmark="no" Order="_x0031_1"/>
  <Shape xmlns="" ID="m1jpji+qoFeN/DRbR6ZNNQGxH1w=" artifact="_x0030_" pdftag="Figure" isBookmarkSet="no" bookmark="no" formula="no" Lang="" validate="yes" Order="_x0032_"/>
  <Shape xmlns="" ID="NKENWyO0s7gKGDbn9L8DBLXrd4E=" artifact="_x0030_" pdftag="Figure" isBookmarkSet="no" bookmark="no" formula="no" Lang="" validate="yes" Order="_x0034_"/>
  <Shape xmlns="" ID="xef0dOlsj0Rd6Wt43WHBtUorPTk=" artifact="_x0030_" pdftag="Figure" isBookmarkSet="no" bookmark="no" formula="no" Lang="" validate="yes" Order="_x0036_"/>
  <Shape xmlns="" ID="H1Z54SFSfVdaByiWxzZ/A+CO8sc=" artifact="_x0030_" pdftag="Figure" isBookmarkSet="no" bookmark="no" formula="no" Lang="" validate="yes" Order="_x0038_"/>
  <Shape xmlns="" ID="zQw+EDzehdU4FixGi0DaMyhY1Mo=" artifact="_x0030_" pdftag="Figure" isBookmarkSet="no" bookmark="no" formula="no" Lang="" validate="yes" Order="_x0031_0"/>
  <Shape xmlns="" ID="LoODdh2qDKkIAqaq9UoSNGl+reg=" artifact="_x0030_" pdftag="Figure" isBookmarkSet="no" bookmark="no" formula="no" Lang="" validate="yes" Order="_x0034_"/>
  <Shape xmlns="" ID="dy9kCUMNJSkTEM1vAT0EHhp3+/A=" pdftag="P" isBookmarkSet="no" bookmark="no" Order="_x0033_"/>
  <Shape xmlns="" ID="bm6b987OoEHk84/o2XeF+v2PVR8=" pdftag="H2" isBookmarkSet="no" bookmark="yes" Order="_x0031_"/>
  <Shape xmlns="" ID="V79hI30J8CQq0rIJJp3UdD1gfQY=" formula="no" artifact="_x0030_" inline="no" pdftag="Figure" isBookmarkSet="no" bookmark="no" Lang="" validate="yes" Order="_x0032_"/>
  <Shape xmlns="" ID="718HNgovnSISy75cjSbiLGUv7QM=" pdftag="P" isBookmarkSet="no" bookmark="no" Order="_x0032_"/>
  <Shape xmlns="" ID="9KAKQOktsqWc701KCEMiB5mNj6w=" pdftag="H2" isBookmarkSet="no" bookmark="yes" Order="_x0031_"/>
  <Shape xmlns="" ID="HpIvc5yKhLlKq8KYZlXZ5AeBisE=" artifact="_x0030_" pdftag="Figure" isBookmarkSet="no" bookmark="no" formula="no" Lang="" validate="yes" Order="_x0033_"/>
  <Shape xmlns="" ID="cshhNgxMk3RTiYI4LG1blAXGfPU=" pdftag="P" isBookmarkSet="no" bookmark="no" Order="_x0032_"/>
  <Shape xmlns="" ID="Z3/0rVdIdziMdayyCHqV+EBo1mE=" pdftag="P" isBookmarkSet="no" bookmark="no" Order="_x0032_"/>
  <Shape xmlns="" ID="7apiMv5mpPqzgwtyx3q6EdZkTvk=" pdftag="P" isBookmarkSet="no" bookmark="no" Order="_x0033_"/>
  <Shape xmlns="" ID="MPREREbhkVbEcCVVWQbnYyxKwRM=" pdftag="H2" isBookmarkSet="no" bookmark="yes" Order="_x0031_"/>
  <Shape xmlns="" ID="dZOGRWCP7FAGolmP0ZNTv0Ylh0Y=" pdftag="P" isBookmarkSet="no" bookmark="no" Order="_x0032_"/>
  <Shape xmlns="" ID="JqKGu0RsKhGZGSfJO+macZRJHbQ=" pdftag="H2" isBookmarkSet="no" bookmark="yes" Order="_x0031_"/>
  <Shape xmlns="" ID="jyKBti8FCvWWD4OE1oCvW02/SQs=" pdftag="P" isBookmarkSet="no" bookmark="no" Order="_x0032_"/>
  <Shape xmlns="" ID="f/xB52CDKxcYkpI73PrPhP/zn4Q=" pdftag="P" isBookmarkSet="no" bookmark="no" Order="_x0033_"/>
  <Shape xmlns="" ID="yZuvzAYzU51wgTDCg5zOf3VWAOs=" pdftag="H2" isBookmarkSet="no" bookmark="yes" Order="_x0031_"/>
  <Shape xmlns="" ID="yskeIYDdOwg05rz5n3b7qeDpYW8=" pdftag="P" isBookmarkSet="no" bookmark="no" Order="_x0035_"/>
  <Shape xmlns="" ID="9Jk/4RntnMkexQvh2VUV3/mD74M=" pdftag="P" isBookmarkSet="no" bookmark="no" Order="_x0034_"/>
  <Shape xmlns="" ID="YxG6i0Z23RmiORh1gHxCcS0mKX0=" pdftag="H2" isBookmarkSet="no" bookmark="yes" Order="_x0031_"/>
  <Shape xmlns="" ID="XWCSQeY6La/RhZzYj/QNI+AOGDg=" artifact="_x0030_" pdftag="Figure" isBookmarkSet="no" bookmark="no" formula="no" Lang="" validate="yes" Order="_x0032_"/>
  <Shape xmlns="" ID="ZQI9iVBoo/RvSbVGMfls5B/1iB0=" pdftag="P" isBookmarkSet="no" bookmark="no" Order="_x0032_"/>
  <Shape xmlns="" ID="NwcFJR3EleUIf2iZYf7x9ABnaUA=" pdftag="H2" isBookmarkSet="no" bookmark="yes" Order="_x0031_"/>
  <Shape xmlns="" ID="2MDfIJ6ifGll2nd0kaTcNPtL+Ok=" pdftag="P" isBookmarkSet="no" bookmark="no" Order="_x0033_"/>
  <Shape xmlns="" ID="DOeRrgEI9eDfbLwmTB4yhgWJ9qs=" pdftag="P" isBookmarkSet="no" bookmark="no" Order="_x0032_"/>
  <Shape xmlns="" ID="nemHpxdMxXIY6fD7q1bF2dkGeA4=" pdftag="P" isBookmarkSet="no" bookmark="no" Order="_x0033_"/>
  <Shape xmlns="" ID="siKzs7SEAX4bH2nifo694nSXrPg=" pdftag="H2" isBookmarkSet="no" bookmark="yes" Order="_x0031_"/>
  <Shape xmlns="" ID="MBya4bdbexNjagYH6PFEhGWatNA=" pdftag="H2" isBookmarkSet="no" bookmark="yes" Order="_x0031_"/>
  <Shape xmlns="" ID="tkMNbGRzzGtb3d0XfYHUZYsD+UI=" Order="_x0031_" isBookmarkSet="no" bookmark="no" formula="no" Lang="" validate="no" artifact="_x0031_" pdftag="_x005B_Artifact_x005D_" inline="no"/>
  <Shape xmlns="" ID="KTnPMLgF4B+yYbjVp9CpFcnmyjw=" pdftag="H2" artifact="_x0030_" isBookmarkSet="yes" bookmark="yes" Order="_x0031_"/>
  <Shape xmlns="" ID="tCwGOCCPScZrrmGZp+coNrs16jM=" artifact="_x0030_" pdftag="Figure" isBookmarkSet="no" bookmark="no" formula="no" Lang="" validate="yes" Order="_x0032_"/>
  <Shape xmlns="" ID="lY7/dr1JV52+3BR5Qe08AEVJjHY=" pdftag="H2" isBookmarkSet="no" bookmark="yes" Order="_x0031_"/>
  <Shape xmlns="" ID="9VdCGGKpt8Gy57KA/a7JPJ4l1aE=" pdftag="P" isBookmarkSet="no" bookmark="no" Order="_x0037_"/>
  <Shape xmlns="" ID="0fZS2XEdRaW2JP0O9rghWCzz9xY=" artifact="_x0030_" pdftag="Figure" isBookmarkSet="no" bookmark="no" formula="no" Lang="" validate="yes" Order="_x0035_"/>
  <Shape xmlns="" ID="Wzq7F7JCoImHJgOZwR9dyg5wGqY=" artifact="_x0030_" pdftag="Figure" isBookmarkSet="no" bookmark="no" formula="no" Lang="" validate="yes" Order="_x0036_"/>
  <Shape xmlns="" ID="zoBgakQUKaUDcofiCrwvW6Lj9j8=" artifact="_x0030_" pdftag="Figure" isBookmarkSet="no" bookmark="no" formula="no" Lang="" validate="yes" Order="_x0034_"/>
  <Shape xmlns="" ID="l4TnoP8O55vc6plgguCKcUey89s=" formula="no" pdftag="Figure" inline="no" isBookmarkSet="no" bookmark="no" Lang="" artifact="_x0030_" validate="yes" Order="_x0032_"/>
  <Shape xmlns="" ID="vQGzqpKx1XUw2u4J9QjY4LiQDlE=" formula="no" inline="no" isBookmarkSet="no" bookmark="no" Lang="" pdftag="Figure" artifact="_x0030_" validate="yes" Order="_x0033_"/>
  <Shape xmlns="" ID="Ayw0S9KVBpKmMHxcE4I2/DMHNYo=" formula="no" inline="no" pdftag="Figure" isBookmarkSet="no" bookmark="no" Lang="" artifact="_x0030_" validate="yes" Order="_x0033_"/>
  <Shape xmlns="" ID="78dilj0bLxUVFwAO8eZLoMi5j9E=" artifact="_x0030_" pdftag="Figure" isBookmarkSet="no" bookmark="no" formula="no" Lang="" validate="yes" Order="_x0034_"/>
  <Shape xmlns="" ID="KW9MJ88hrL5YJ+NCVIXy8zvAjF4=" formula="no" inline="no" isBookmarkSet="no" bookmark="no" Lang="" pdftag="Figure" artifact="_x0030_" validate="yes" Order="_x0032_"/>
  <Shape xmlns="" ID="laZpVnjpc3Czhjrgh6ubLtJ1tn0=" pdftag="P" isBookmarkSet="no" bookmark="no" Order="_x0035_"/>
  <Shape xmlns="" ID="L+m7xeoaXgDEIkMvGLkvoHQ9b8k=" pdftag="H2" isBookmarkSet="no" bookmark="yes" Order="_x0031_"/>
  <Shape xmlns="" ID="RQYcnD/gddNk6NVj4QFmMYurrIA=" artifact="_x0030_" pdftag="Figure" isBookmarkSet="no" bookmark="no" formula="no" Lang="" validate="yes" Order="_x0034_"/>
  <Shape xmlns="" ID="LOWmP+kVyJhAoAWpjCKmk5l/vrM=" formula="no" inline="no" pdftag="Figure" isBookmarkSet="no" bookmark="no" Lang="" artifact="_x0030_" validate="yes" Order="_x0033_"/>
  <Shape xmlns="" ID="9mQkAhekqsswa7iAXYKpRO0ANJA=" formula="no" inline="no" isBookmarkSet="no" bookmark="no" Lang="" pdftag="Figure" artifact="_x0030_" validate="yes" Order="_x0032_"/>
  <Shape xmlns="" ID="VXv8k2vhP+NlEBozSK4PM120NY8=" pdftag="Figure" artifact="_x0030_" isBookmarkSet="no" bookmark="no" validate="yes" Order="_x0036_" Lang=""/>
  <Shape xmlns="" ID="hjprKMQlx83X2FfzjGLr2YVWRWA=" pdftag="P" isBookmarkSet="no" bookmark="no" Order="_x0035_"/>
  <Shape xmlns="" ID="O/ZA9t1/ppEz7Sl8Aofdqx6C3Zw=" pdftag="P" isBookmarkSet="no" bookmark="no" Order="_x0036_"/>
  <Shape xmlns="" ID="1+509ZnyeQbHb56qJRXxmcryB5A=" pdftag="H2" isBookmarkSet="no" bookmark="yes" Order="_x0031_"/>
  <Shape xmlns="" ID="lmR0Xy4PLiFRXi8IZTuJexBTGQA=" artifact="_x0030_" pdftag="Figure" isBookmarkSet="no" bookmark="no" formula="no" Lang="" validate="yes" Order="_x0034_"/>
  <Shape xmlns="" ID="C0uXgMSq52WG1Bf27hexiThxFaE=" formula="no" inline="no" pdftag="Figure" isBookmarkSet="no" bookmark="no" Lang="" artifact="_x0030_" validate="yes" Order="_x0033_"/>
  <Shape xmlns="" ID="4ZsUmxJzXaEmHFuqkcrcTs74zaI=" formula="no" inline="no" isBookmarkSet="no" bookmark="no" Lang="" pdftag="Figure" artifact="_x0030_" validate="yes" Order="_x0032_"/>
  <Shape xmlns="" ID="3cZWMO7g6WO0d8EqywB35flkQDU=" pdftag="P" isBookmarkSet="no" bookmark="no" Order="_x0036_"/>
  <Shape xmlns="" ID="bBvuVd1cumxAMnQm1qQlOY1n6kE=" pdftag="H2" isBookmarkSet="no" bookmark="yes" Order="_x0031_"/>
  <Shape xmlns="" ID="W1iGsAkcNjNOLGjY34Z1qu77R90=" artifact="_x0030_" pdftag="Figure" isBookmarkSet="no" bookmark="no" formula="no" Lang="" validate="yes" Order="_x0034_"/>
  <Shape xmlns="" ID="bekIXOY2OgFl8nxXelCyjYskCdQ=" artifact="_x0031_" pdftag="Figure" isBookmarkSet="no" bookmark="no" formula="no" Lang="" validate="no" Order="_x0035_"/>
  <Shape xmlns="" ID="rYcwXD8XyR1F/MShgXZLsfVsQ1o=" formula="no" inline="no" pdftag="Figure" isBookmarkSet="no" bookmark="no" Lang="" artifact="_x0030_" validate="yes" Order="_x0033_"/>
  <Shape xmlns="" ID="ZLnPqFNvagBDd5etAf0TH7q/j20=" formula="no" inline="no" isBookmarkSet="no" bookmark="no" Lang="" pdftag="Figure" artifact="_x0030_" validate="yes" Order="_x0032_"/>
  <Shape xmlns="" ID="IA+VfQemWBh35vmoKKZwSNNKS4I=" pdftag="H2" isBookmarkSet="no" bookmark="yes" Order="_x0031_"/>
  <Shape xmlns="" ID="Y6DZ9u/rS7NJCiF3RtOc6b07l4o=" pdftag="P" isBookmarkSet="no" bookmark="no" Order="_x0035_"/>
  <Shape xmlns="" ID="+9uSihQdL2bWcu9//Y17UgNXw+Y=" artifact="_x0030_" pdftag="Figure" isBookmarkSet="no" bookmark="no" formula="no" Lang="" validate="yes" Order="_x0034_"/>
  <Shape xmlns="" ID="RvP5p2XOSTzvBMdaAx03N9Olxz8=" formula="no" inline="no" pdftag="Figure" isBookmarkSet="no" bookmark="no" Lang="" artifact="_x0030_" validate="yes" Order="_x0033_"/>
  <Shape xmlns="" ID="1+vQhdD8sE4KAUFRKjnPckzv4w0=" formula="no" inline="no" isBookmarkSet="no" bookmark="no" Lang="" pdftag="Figure" artifact="_x0030_" validate="yes" Order="_x0032_"/>
  <Shape xmlns="" ID="IHLyqquYMzkXdE3LgdN5fdZ2PxA=" pdftag="P" isBookmarkSet="no" bookmark="no" Order="_x0035_"/>
  <Shape xmlns="" ID="XTVKP3cpx+spDrSZFMkACR9DV+o=" pdftag="H2" isBookmarkSet="no" bookmark="yes" Order="_x0031_"/>
  <Shape xmlns="" ID="FHjddWZ4k0Nkxpao6bZii4FZHHg=" artifact="_x0030_" pdftag="Figure" isBookmarkSet="no" bookmark="no" formula="no" Lang="" validate="yes" Order="_x0034_"/>
  <Shape xmlns="" ID="fHnWP8nP69Guwlbe1SxYGLLZIzw=" formula="no" inline="no" pdftag="Figure" isBookmarkSet="no" bookmark="no" Lang="" artifact="_x0030_" validate="yes" Order="_x0033_"/>
  <Shape xmlns="" ID="NYBnVMnV9CM7Z+KyeNM/FDIVaAg=" formula="no" inline="no" isBookmarkSet="no" bookmark="no" Lang="" pdftag="Figure" artifact="_x0030_" validate="yes" Order="_x0032_"/>
  <Shape xmlns="" ID="KD9udmJ6DIBF+uSV/9VSC99Y8vA=" pdftag="P" isBookmarkSet="no" bookmark="no" Order="_x0035_"/>
  <Shape xmlns="" ID="eIdH9pnS2HFrVIp65yZJJfftnYA=" pdftag="H2" isBookmarkSet="no" bookmark="yes" Order="_x0031_"/>
  <Shape xmlns="" ID="BMlDPxUGES5ridxf4O5BZTyDjQE=" artifact="_x0030_" pdftag="Figure" isBookmarkSet="no" bookmark="no" formula="no" Lang="" validate="yes" Order="_x0034_"/>
  <Shape xmlns="" ID="PWCnCvehDJxb9zgZTdxW3cs9+4Q=" artifact="_x0030_" pdftag="Figure" isBookmarkSet="no" bookmark="no" formula="no" Lang="" validate="yes" Order="_x0036_"/>
  <Shape xmlns="" ID="bcY9gY/Ud6poO7aRlAsrSSLjBtE=" formula="no" inline="no" pdftag="Figure" isBookmarkSet="no" bookmark="no" Lang="" artifact="_x0030_" validate="yes" Order="_x0033_"/>
  <Shape xmlns="" ID="tBn19UxUwSDKVcVVeYaBBemTJqk=" formula="no" inline="no" isBookmarkSet="no" bookmark="no" Lang="" pdftag="Figure" artifact="_x0030_" validate="yes" Order="_x0032_"/>
  <Shape xmlns="" ID="aC4CPmMOsfHdu9Vefwm1giofs1E=" pdftag="P" isBookmarkSet="no" bookmark="no" Order="_x0036_"/>
  <Shape xmlns="" ID="uVpgL42XAXRmgyLdNeGg2UVhO50=" pdftag="P" isBookmarkSet="no" bookmark="no" Order="_x0035_"/>
  <Shape xmlns="" ID="VqonM4U51yutRmvQRj8oCC/6EyI=" pdftag="H2" isBookmarkSet="no" bookmark="yes" Order="_x0031_"/>
  <Shape xmlns="" ID="HVagY3a+0imTungZVsVhtREuoW4=" artifact="_x0030_" pdftag="Figure" isBookmarkSet="no" bookmark="no" formula="no" Lang="" validate="yes" Order="_x0034_"/>
  <Shape xmlns="" ID="WlaKIusnbCeupZZESkGlBHnxmTc=" formula="no" inline="no" pdftag="Figure" isBookmarkSet="no" bookmark="no" Lang="" artifact="_x0030_" validate="yes" Order="_x0033_"/>
  <Shape xmlns="" ID="/VAR3mkhoD9sIPzKlNl/Pk9yI7Y=" formula="no" inline="no" isBookmarkSet="no" bookmark="no" Lang="" pdftag="Figure" artifact="_x0030_" validate="yes" Order="_x0032_"/>
  <Shape xmlns="" ID="JnJ8SgIevGF3u+jbnGbktIa0V6g=" pdftag="P" isBookmarkSet="no" bookmark="no" Order="_x0035_"/>
  <Shape xmlns="" ID="dWv2ZO6BQQCDanrgYVQuYx0S5O8=" pdftag="H2" isBookmarkSet="no" bookmark="yes" Order="_x0031_"/>
  <Shape xmlns="" ID="CNKCm/zXxM6CSbkvVMYEnlI4EgY=" artifact="_x0030_" pdftag="Figure" isBookmarkSet="no" bookmark="no" formula="no" Lang="" validate="yes" Order="_x0036_"/>
  <Shape xmlns="" ID="5l1+hknJ30NzLy0jQ6i89zUmpVU=" artifact="_x0030_" pdftag="Figure" isBookmarkSet="no" bookmark="no" formula="no" Lang="" validate="yes" Order="_x0034_"/>
  <Shape xmlns="" ID="0d0BGlyOpz7FegmM2Rl19uDCJ1Q=" formula="no" inline="no" pdftag="Figure" isBookmarkSet="no" bookmark="no" Lang="" artifact="_x0030_" validate="yes" Order="_x0033_"/>
  <Shape xmlns="" ID="/rFAT+PmA7tqJrZXq3x43l0dIz8=" formula="no" inline="no" isBookmarkSet="no" bookmark="no" Lang="" pdftag="Figure" artifact="_x0030_" validate="yes" Order="_x0032_"/>
  <Shape xmlns="" ID="uWUkyKZ7Co+0qp0CZOWvhUYJxII=" pdftag="H2" isBookmarkSet="no" bookmark="yes" Order="_x0031_"/>
  <Shape xmlns="" ID="K4jtGjnMzL8C/GhtPvVapuUD/cA=" artifact="_x0030_" pdftag="Figure" isBookmarkSet="no" bookmark="no" formula="no" Lang="" validate="yes" Order="_x0036_"/>
  <Shape xmlns="" ID="mnQtG3uWD7iqERhhWOfu9CrTpzk=" pdftag="P" isBookmarkSet="no" bookmark="no" Order="_x0035_"/>
  <Shape xmlns="" ID="mlflTCsWI4qyJiqczvTBszAjh84=" artifact="_x0030_" pdftag="Figure" isBookmarkSet="no" bookmark="no" formula="no" Lang="" validate="yes" Order="_x0034_"/>
  <Shape xmlns="" ID="wkLNCv11eZheXxpZHDwZy6pm/Do=" formula="no" inline="no" isBookmarkSet="no" bookmark="no" Lang="" pdftag="Figure" artifact="_x0030_" validate="yes" Order="_x0037_"/>
  <Shape xmlns="" ID="Bx2drv0l0DzBhnB6XS8hSmJxX8g=" formula="no" inline="no" pdftag="Figure" isBookmarkSet="no" bookmark="no" Lang="" artifact="_x0030_" validate="yes" Order="_x0033_"/>
  <Shape xmlns="" ID="i9r/AYOgR3WdQM8EsBDfEeJ26fY=" formula="no" inline="no" isBookmarkSet="no" bookmark="no" Lang="" pdftag="Figure" artifact="_x0030_" validate="yes" Order="_x0032_"/>
  <Shape xmlns="" ID="9s5D/MXRN9BN7oqwZn2qllKqaVI=" pdftag="P" isBookmarkSet="no" bookmark="no" Order="_x0035_"/>
  <Shape xmlns="" ID="tLXEN/nHHF4zC9ro9ZM9BhOP3nE=" pdftag="H2" isBookmarkSet="no" bookmark="yes" Order="_x0031_"/>
  <Shape xmlns="" ID="6qChNJdVmPpUXWEYoTB9zKg42vI=" artifact="_x0030_" pdftag="Figure" isBookmarkSet="no" bookmark="no" formula="no" Lang="" validate="yes" Order="_x0036_"/>
  <Shape xmlns="" ID="7Ju4/lqVKAWDkvtoNMFLo7h7wrA=" artifact="_x0030_" pdftag="Figure" isBookmarkSet="no" bookmark="no" formula="no" Lang="" validate="yes" Order="_x0034_"/>
  <Shape xmlns="" ID="QTN2d/gTg/7EvxN8FofU1T0AC6c=" formula="no" inline="no" pdftag="Figure" isBookmarkSet="no" bookmark="no" Lang="" artifact="_x0030_" validate="yes" Order="_x0033_"/>
  <Shape xmlns="" ID="RDRimT6N5Hybzxsq/XhsK3KZoSU=" formula="no" inline="no" isBookmarkSet="no" bookmark="no" Lang="" pdftag="Figure" artifact="_x0030_" validate="yes" Order="_x0032_"/>
  <Shape xmlns="" ID="e5pCkFU+y+KTzmLxPzMug9Us+tQ=" pdftag="P" isBookmarkSet="no" bookmark="no" Order="_x0036_"/>
  <Shape xmlns="" ID="QU9GT3NL6CM0PIh7H7AT/Q2JrSA=" pdftag="H2" isBookmarkSet="no" bookmark="yes" Order="_x0031_"/>
  <Shape xmlns="" ID="f2PaNaAsQClQO8kqVFd3gefVY/I=" artifact="_x0030_" pdftag="Figure" isBookmarkSet="no" bookmark="no" formula="no" Lang="" validate="yes" Order="_x0035_"/>
  <Shape xmlns="" ID="VD2Yhc/BWToX07sZKqvL24VLytI=" artifact="_x0030_" pdftag="Figure" isBookmarkSet="no" bookmark="no" formula="no" Lang="" validate="yes" Order="_x0034_"/>
  <Shape xmlns="" ID="1ImPvo/tIEXOafWMwllIRqdaG5k=" formula="no" inline="no" pdftag="Figure" isBookmarkSet="no" bookmark="no" Lang="" artifact="_x0030_" validate="yes" Order="_x0033_"/>
  <Shape xmlns="" ID="QLPAFKBOM0JbtynhDqUWabm4zU4=" formula="no" inline="no" isBookmarkSet="no" bookmark="no" Lang="" pdftag="Figure" artifact="_x0030_" validate="yes" Order="_x0032_"/>
  <Shape xmlns="" ID="BnU6qOpfN2Ayz/BWy3sYDLQgx1g=" artifact="_x0030_" pdftag="Figure" isBookmarkSet="no" bookmark="no" formula="no" Lang="" validate="yes" Order="_x0035_"/>
  <Shape xmlns="" ID="wHeGWxWQSu+CUtVJYCj3Brk9vKs=" pdftag="P" isBookmarkSet="no" bookmark="no" Order="_x0036_"/>
  <Shape xmlns="" ID="bYUkVb76t1LwwnVhx+yeqyjqZ8c=" pdftag="H2" isBookmarkSet="no" bookmark="yes" Order="_x0031_"/>
  <Shape xmlns="" ID="5i25rt56b+OiDh5rIEX71PSBQz8=" artifact="_x0030_" pdftag="Figure" isBookmarkSet="no" bookmark="no" formula="no" Lang="" validate="yes" Order="_x0034_"/>
  <Shape xmlns="" ID="9p38eilzDAH4lFqc++NJbcRlfNs=" formula="no" inline="no" pdftag="Figure" isBookmarkSet="no" bookmark="no" Lang="" artifact="_x0030_" validate="yes" Order="_x0033_"/>
  <Shape xmlns="" ID="nV/K1bgyh48NeFEkaIZetm1YrtQ=" formula="no" inline="no" isBookmarkSet="no" bookmark="no" Lang="" pdftag="Figure" artifact="_x0030_" validate="yes" Order="_x0032_"/>
  <Shape xmlns="" ID="WXgaataRU3lfrmK3u286HfyneMo=" pdftag="P" isBookmarkSet="no" bookmark="no" Order="_x0035_"/>
  <Shape xmlns="" ID="MspwYSlKILEGYBO52pdA4poVFY4=" formula="no" inline="no" pdftag="Figure" isBookmarkSet="no" bookmark="no" Lang="" artifact="_x0030_" validate="yes" Order="_x0033_"/>
  <Shape xmlns="" ID="M2xhtJGgB9ccjaSS0lpfaKt3OF4=" formula="no" inline="no" isBookmarkSet="no" bookmark="no" Lang="" pdftag="Figure" artifact="_x0030_" validate="yes" Order="_x0032_"/>
  <Shape xmlns="" ID="bNDkeeTnGcFpZWJLUUCO+HqYPtU=" artifact="_x0030_" pdftag="Figure" isBookmarkSet="no" bookmark="no" formula="no" Lang="" validate="yes" Order="_x0034_"/>
  <Shape xmlns="" ID="saXxtb/m4rAIaVBq+SgsewM39UU=" artifact="_x0030_" pdftag="Figure" isBookmarkSet="no" bookmark="no" formula="no" Lang="" validate="yes" Order="_x0036_"/>
  <Shape xmlns="" ID="RexWQSQq+Gh6Fas0DI+zyTMc9Gc=" pdftag="H2" isBookmarkSet="no" bookmark="yes" Order="_x0031_"/>
  <Shape xmlns="" ID="DnY+PjK84gHzQDIPhqdMdgDIvcs=" formula="no" inline="no" pdftag="Figure" isBookmarkSet="no" bookmark="no" Lang="" artifact="_x0030_" validate="yes" Order="_x0033_"/>
  <Shape xmlns="" ID="oad2fo3p8QwFmfNJpTkEEaBeeWA=" formula="no" inline="no" isBookmarkSet="no" bookmark="no" Lang="" pdftag="Figure" artifact="_x0030_" validate="yes" Order="_x0032_"/>
  <Shape xmlns="" ID="342mwzKq/Yd1jIMu+lZdFLWNVVY=" artifact="_x0030_" pdftag="Figure" isBookmarkSet="no" bookmark="no" formula="no" Lang="" validate="yes" Order="_x0035_"/>
  <Shape xmlns="" ID="AfyPhnDZjMJS7VOL3TnGBLb4/xQ=" formula="no" inline="no" pdftag="Figure" isBookmarkSet="no" bookmark="no" artifact="_x0030_" validate="yes" Order="_x0034_" Lang=""/>
  <Shape xmlns="" ID="aZn9TsWTEpHcCln/u+DZ+670IPY=" pdftag="P" isBookmarkSet="no" bookmark="no" Order="_x0035_"/>
  <Shape xmlns="" ID="e/Q8/9AP0ANf13UHCW34vXUAnrk=" pdftag="H2" isBookmarkSet="no" bookmark="yes" Order="_x0031_"/>
  <Shape xmlns="" ID="SWlkLBpr2C/CS9dEySAckf/lWfE=" formula="no" inline="no" pdftag="Figure" isBookmarkSet="no" bookmark="no" Lang="" artifact="_x0030_" validate="yes" Order="_x0033_"/>
  <Shape xmlns="" ID="ffN38OJ2uLx/nCTn5shoPTm/r8I=" formula="no" inline="no" isBookmarkSet="no" bookmark="no" Lang="" pdftag="Figure" artifact="_x0030_" validate="yes" Order="_x0032_"/>
  <Shape xmlns="" ID="2u82uKj6Kam+Y5mDSD0gyaS2+Fg=" pdftag="Figure" isBookmarkSet="no" bookmark="no" formula="no" artifact="_x0030_" inline="no" Lang="" validate="yes" Order="_x0034_"/>
  <Shape xmlns="" ID="g/zfsPRD18CL4PPOBTTRBwDHRjk=" isBookmarkSet="no" bookmark="no" formula="no" Lang="" inline="no" pdftag="Figure" artifact="_x0030_" validate="yes" Order="_x0036_"/>
  <Shape xmlns="" ID="v6pIh6HBjURowzhashyJYIBlr5Q=" pdftag="P" isBookmarkSet="no" bookmark="no" Order="_x0032_"/>
  <Shape xmlns="" ID="ERmbZdvc5hmCF9TLf2FacTmLsL0=" artifact="_x0030_" pdftag="Figure" isBookmarkSet="no" bookmark="no" validate="yes" Order="_x0033_" formula="no" Lang=""/>
  <Shape xmlns="" ID="t12Ve5tnsCTOr5LIhvmncewraJ0=" pdftag="H2" isBookmarkSet="no" bookmark="yes" Order="_x0031_"/>
  <Shape xmlns="" ID="5astvuGN6xyseRBEmXnsXtWQelo=" pdftag="H2" isBookmarkSet="no" bookmark="yes" Order="_x0031_"/>
  <Shape xmlns="" ID="X24h9OFwJSOQmCyhZnY4rvRVPto=" pdftag="P" isBookmarkSet="no" bookmark="no" Order="_x0032_"/>
  <Shape xmlns="" ID="2fEVg44o3ul0szQJG5AcluCgHSA=" pdftag="P" isBookmarkSet="no" bookmark="no" Order="_x0034_"/>
  <Shape xmlns="" ID="bJ7nR7OQYq77T4LpRDD97yFg/CI=" artifact="_x0030_" pdftag="Figure" isBookmarkSet="no" bookmark="no" validate="yes" Order="_x0033_" formula="no" Lang=""/>
  <Shape xmlns="" ID="yjGEJsX+zPiUcyXK2tqRUC9BV9A=" pdftag="H2" isBookmarkSet="no" bookmark="yes" Order="_x0031_"/>
  <Shape xmlns="" ID="5ytLpAxwKpHAY71nDLfeIJYHGIQ=" pdftag="P" isBookmarkSet="no" bookmark="no" Order="_x0033_"/>
  <Shape xmlns="" ID="CEteTGxISpCndmqq7hT0nZxWwDo=" artifact="_x0030_" pdftag="Figure" isBookmarkSet="no" bookmark="no" validate="yes" Order="_x0032_" formula="no" Lang=""/>
  <Shape xmlns="" ID="qxf+eff+lzHIR6ep8UGzR4nehC8=" pdftag="H2" isBookmarkSet="no" bookmark="yes" Order="_x0031_"/>
  <Shape xmlns="" ID="+CyJHNDRxXMp9Z/Szz8nDEGRHs0=" pdftag="H3" isBookmarkSet="no" bookmark="yes" Order="_x0032_"/>
  <Shape xmlns="" ID="cPMsZIlJoCb6WMQWXyyltkfmHys=" artifact="_x0030_" pdftag="Figure" isBookmarkSet="no" bookmark="no" validate="yes" Order="_x0033_" formula="no" Lang=""/>
  <Shape xmlns="" ID="XabuDLFJaWRXlE36ZvNyzc7+Dr8=" pdftag="H2" isBookmarkSet="no" bookmark="yes" Order="_x0031_"/>
  <Shape xmlns="" ID="7FM2p0RbcDI5QHQkA2pygX0Fh/M=" pdftag="P" artifact="_x0030_" isBookmarkSet="yes" bookmark="no" Order="_x0032_"/>
  <Shape xmlns="" ID="7osCS4SKbW9aDVqXJKJMVmuIk4Q=" artifact="_x0030_" pdftag="Figure" isBookmarkSet="no" bookmark="no" validate="yes" Order="_x0033_" formula="no" Lang=""/>
  <Shape xmlns="" ID="78OI72Z2EXlIgbGZ40aIViMXNTs=" pdftag="H2" isBookmarkSet="no" bookmark="yes" Order="_x0031_"/>
  <Shape xmlns="" ID="/pzINHqfqiT7tWGE8vYYrjzqwrk=" pdftag="P" isBookmarkSet="no" bookmark="no" Order="_x0032_"/>
  <Shape xmlns="" ID="f+DuKbhRLsqZPx658i6oOQ1Bw9k=" artifact="_x0030_" pdftag="Figure" isBookmarkSet="no" bookmark="no" validate="yes" Order="_x0033_" formula="no" Lang=""/>
  <Shape xmlns="" ID="+JJNbFEZzQ4gi5oz9K8mJSPjXD0=" pdftag="H2" isBookmarkSet="no" bookmark="yes" Order="_x0031_"/>
  <Shape xmlns="" ID="d6KaSQP+zk4rfn4SEc9A37AoWWQ=" pdftag="P" artifact="_x0030_" isBookmarkSet="yes" bookmark="no" Order="_x0032_"/>
  <Shape xmlns="" ID="Y51SBuzmqlTcxpbxUbeFeCWznQM=" artifact="_x0030_" pdftag="Figure" isBookmarkSet="no" bookmark="no" validate="yes" Order="_x0033_" formula="no" Lang=""/>
  <SubText xmlns="" ID="MdxVon1G7IxV17aOESZgH8dqax8=" ActualText=""/>
  <SubText xmlns="" ID="V79hI30J8CQq0rIJJp3UdD1gfQY=" ActualText=""/>
  <SubText xmlns="" ID="K4+U6lfVmDz2YQtqbLhdUOht0A0=" ActualText=""/>
  <SubText xmlns="" ID="ZDEMLZn9ADuv+h6HF44T5K/DYq4=" ActualText=""/>
  <SubText xmlns="" ID="SG33u7OHCZO6lKciXvTa/GQuonY=" ActualText=""/>
  <SubText xmlns="" ID="m1jpji+qoFeN/DRbR6ZNNQGxH1w=" ActualText=""/>
  <SubText xmlns="" ID="NKENWyO0s7gKGDbn9L8DBLXrd4E=" ActualText=""/>
  <SubText xmlns="" ID="xef0dOlsj0Rd6Wt43WHBtUorPTk=" ActualText=""/>
  <SubText xmlns="" ID="H1Z54SFSfVdaByiWxzZ/A+CO8sc=" ActualText=""/>
  <SubText xmlns="" ID="zQw+EDzehdU4FixGi0DaMyhY1Mo=" ActualText=""/>
  <SubText xmlns="" ID="LoODdh2qDKkIAqaq9UoSNGl+reg=" ActualText=""/>
  <SubText xmlns="" ID="HpIvc5yKhLlKq8KYZlXZ5AeBisE=" ActualText=""/>
  <SubText xmlns="" ID="XWCSQeY6La/RhZzYj/QNI+AOGDg=" ActualText=""/>
  <SubText xmlns="" ID="tCwGOCCPScZrrmGZp+coNrs16jM=" ActualText=""/>
  <SubText xmlns="" ID="0fZS2XEdRaW2JP0O9rghWCzz9xY=" ActualText=""/>
  <SubText xmlns="" ID="Wzq7F7JCoImHJgOZwR9dyg5wGqY=" ActualText=""/>
  <SubText xmlns="" ID="zoBgakQUKaUDcofiCrwvW6Lj9j8=" ActualText=""/>
  <SubText xmlns="" ID="l4TnoP8O55vc6plgguCKcUey89s=" ActualText=""/>
  <SubText xmlns="" ID="vQGzqpKx1XUw2u4J9QjY4LiQDlE=" ActualText=""/>
  <SubText xmlns="" ID="Ayw0S9KVBpKmMHxcE4I2/DMHNYo=" ActualText=""/>
  <SubText xmlns="" ID="78dilj0bLxUVFwAO8eZLoMi5j9E=" ActualText=""/>
  <SubText xmlns="" ID="KW9MJ88hrL5YJ+NCVIXy8zvAjF4=" ActualText=""/>
  <SubText xmlns="" ID="RQYcnD/gddNk6NVj4QFmMYurrIA=" ActualText=""/>
  <SubText xmlns="" ID="LOWmP+kVyJhAoAWpjCKmk5l/vrM=" ActualText=""/>
  <SubText xmlns="" ID="9mQkAhekqsswa7iAXYKpRO0ANJA=" ActualText=""/>
  <SubText xmlns="" ID="VXv8k2vhP+NlEBozSK4PM120NY8=" ActualText=""/>
  <SubText xmlns="" ID="lmR0Xy4PLiFRXi8IZTuJexBTGQA=" ActualText=""/>
  <SubText xmlns="" ID="C0uXgMSq52WG1Bf27hexiThxFaE=" ActualText=""/>
  <SubText xmlns="" ID="4ZsUmxJzXaEmHFuqkcrcTs74zaI=" ActualText=""/>
  <SubText xmlns="" ID="W1iGsAkcNjNOLGjY34Z1qu77R90=" ActualText=""/>
  <SubText xmlns="" ID="rYcwXD8XyR1F/MShgXZLsfVsQ1o=" ActualText=""/>
  <SubText xmlns="" ID="ZLnPqFNvagBDd5etAf0TH7q/j20=" ActualText=""/>
  <SubText xmlns="" ID="+9uSihQdL2bWcu9//Y17UgNXw+Y=" ActualText=""/>
  <SubText xmlns="" ID="RvP5p2XOSTzvBMdaAx03N9Olxz8=" ActualText=""/>
  <SubText xmlns="" ID="1+vQhdD8sE4KAUFRKjnPckzv4w0=" ActualText=""/>
  <SubText xmlns="" ID="FHjddWZ4k0Nkxpao6bZii4FZHHg=" ActualText=""/>
  <SubText xmlns="" ID="fHnWP8nP69Guwlbe1SxYGLLZIzw=" ActualText=""/>
  <SubText xmlns="" ID="NYBnVMnV9CM7Z+KyeNM/FDIVaAg=" ActualText=""/>
  <SubText xmlns="" ID="BMlDPxUGES5ridxf4O5BZTyDjQE=" ActualText=""/>
  <SubText xmlns="" ID="PWCnCvehDJxb9zgZTdxW3cs9+4Q=" ActualText=""/>
  <SubText xmlns="" ID="bcY9gY/Ud6poO7aRlAsrSSLjBtE=" ActualText=""/>
  <SubText xmlns="" ID="tBn19UxUwSDKVcVVeYaBBemTJqk=" ActualText=""/>
  <SubText xmlns="" ID="HVagY3a+0imTungZVsVhtREuoW4=" ActualText=""/>
  <SubText xmlns="" ID="WlaKIusnbCeupZZESkGlBHnxmTc=" ActualText=""/>
  <SubText xmlns="" ID="/VAR3mkhoD9sIPzKlNl/Pk9yI7Y=" ActualText=""/>
  <SubText xmlns="" ID="CNKCm/zXxM6CSbkvVMYEnlI4EgY=" ActualText=""/>
  <SubText xmlns="" ID="5l1+hknJ30NzLy0jQ6i89zUmpVU=" ActualText=""/>
  <SubText xmlns="" ID="0d0BGlyOpz7FegmM2Rl19uDCJ1Q=" ActualText=""/>
  <SubText xmlns="" ID="/rFAT+PmA7tqJrZXq3x43l0dIz8=" ActualText=""/>
  <SubText xmlns="" ID="K4jtGjnMzL8C/GhtPvVapuUD/cA=" ActualText=""/>
  <SubText xmlns="" ID="mlflTCsWI4qyJiqczvTBszAjh84=" ActualText=""/>
  <SubText xmlns="" ID="Bx2drv0l0DzBhnB6XS8hSmJxX8g=" ActualText=""/>
  <SubText xmlns="" ID="i9r/AYOgR3WdQM8EsBDfEeJ26fY=" ActualText=""/>
  <SubText xmlns="" ID="6qChNJdVmPpUXWEYoTB9zKg42vI=" ActualText=""/>
  <SubText xmlns="" ID="7Ju4/lqVKAWDkvtoNMFLo7h7wrA=" ActualText=""/>
  <SubText xmlns="" ID="QTN2d/gTg/7EvxN8FofU1T0AC6c=" ActualText=""/>
  <SubText xmlns="" ID="RDRimT6N5Hybzxsq/XhsK3KZoSU=" ActualText=""/>
  <SubText xmlns="" ID="f2PaNaAsQClQO8kqVFd3gefVY/I=" ActualText=""/>
  <SubText xmlns="" ID="VD2Yhc/BWToX07sZKqvL24VLytI=" ActualText=""/>
  <SubText xmlns="" ID="1ImPvo/tIEXOafWMwllIRqdaG5k=" ActualText=""/>
  <SubText xmlns="" ID="QLPAFKBOM0JbtynhDqUWabm4zU4=" ActualText=""/>
  <SubText xmlns="" ID="BnU6qOpfN2Ayz/BWy3sYDLQgx1g=" ActualText=""/>
  <SubText xmlns="" ID="5i25rt56b+OiDh5rIEX71PSBQz8=" ActualText=""/>
  <SubText xmlns="" ID="9p38eilzDAH4lFqc++NJbcRlfNs=" ActualText=""/>
  <SubText xmlns="" ID="nV/K1bgyh48NeFEkaIZetm1YrtQ=" ActualText=""/>
  <SubText xmlns="" ID="MspwYSlKILEGYBO52pdA4poVFY4=" ActualText=""/>
  <SubText xmlns="" ID="M2xhtJGgB9ccjaSS0lpfaKt3OF4=" ActualText=""/>
  <SubText xmlns="" ID="bNDkeeTnGcFpZWJLUUCO+HqYPtU=" ActualText=""/>
  <SubText xmlns="" ID="saXxtb/m4rAIaVBq+SgsewM39UU=" ActualText=""/>
  <SubText xmlns="" ID="DnY+PjK84gHzQDIPhqdMdgDIvcs=" ActualText=""/>
  <SubText xmlns="" ID="oad2fo3p8QwFmfNJpTkEEaBeeWA=" ActualText=""/>
  <SubText xmlns="" ID="342mwzKq/Yd1jIMu+lZdFLWNVVY=" ActualText=""/>
  <SubText xmlns="" ID="AfyPhnDZjMJS7VOL3TnGBLb4/xQ=" ActualText=""/>
  <SubText xmlns="" ID="SWlkLBpr2C/CS9dEySAckf/lWfE=" ActualText=""/>
  <SubText xmlns="" ID="ffN38OJ2uLx/nCTn5shoPTm/r8I=" ActualText=""/>
  <SubText xmlns="" ID="2u82uKj6Kam+Y5mDSD0gyaS2+Fg=" ActualText=""/>
  <SubText xmlns="" ID="g/zfsPRD18CL4PPOBTTRBwDHRjk=" ActualText=""/>
  <SubText xmlns="" ID="ERmbZdvc5hmCF9TLf2FacTmLsL0=" ActualText=""/>
  <SubText xmlns="" ID="bJ7nR7OQYq77T4LpRDD97yFg/CI=" ActualText=""/>
  <SubText xmlns="" ID="CEteTGxISpCndmqq7hT0nZxWwDo=" ActualText=""/>
  <SubText xmlns="" ID="cPMsZIlJoCb6WMQWXyyltkfmHys=" ActualText=""/>
  <SubText xmlns="" ID="7osCS4SKbW9aDVqXJKJMVmuIk4Q=" ActualText=""/>
  <SubText xmlns="" ID="f+DuKbhRLsqZPx658i6oOQ1Bw9k=" ActualText=""/>
  <SubText xmlns="" ID="Y51SBuzmqlTcxpbxUbeFeCWznQM=" ActualText=""/>
  <Shape xmlns="" ID="Q6xv/QobCgnF3CKdWW2dLLODzJw=" formula="no" artifact="_x0030_" inline="no" validate="yes" pdftag="Figure" isBookmarkSet="no" Order="_x0035_" Lang="" bookmark="no"/>
  <SubText xmlns="" ID="Q6xv/QobCgnF3CKdWW2dLLODzJw=" ActualText=""/>
  <SubText xmlns="" ID="9Jk/4RntnMkexQvh2VUV3/mD74M=-1" artifact="_x0030_" plainAltText=""/>
  <HyperLink xmlns="" ID="KD9udmJ6DIBF+uSV/9VSC99Y8vA=97691905342.65504_379.2027" plainAltText="https:_x002F__x002F_www.tempe.gov_x002F_government_x002F_strategic-" Lang=""/>
  <HyperLink xmlns="" ID="KD9udmJ6DIBF+uSV/9VSC99Y8vA=192434378558.57504_399.3627" plainAltText="management-and-diversity_x002F_diversity_x002F_ada-"/>
  <HyperLink xmlns="" ID="KD9udmJ6DIBF+uSV/9VSC99Y8vA=-161137024425.61_416.1627" plainAltText="accessibility_x002F_tempe-s-best-program_x002F_municipal-toolkit"/>
  <HyperLink xmlns="" ID="rlMor37joyyBcYFa6PP5cVnla1Q=-78295875255.2_130.3795" plainAltText="Image_x0020_Source" Lang=""/>
  <HyperLink xmlns="" ID="4gTGgqQb3OItI4IsH363Vk8jP7I=-283107861599.95_398.1584" plainAltText="_x202A__x002B_1_x0020_252-574-6314_x202C_" Lang=""/>
  <HyperLink xmlns="" ID="4WpvbE1VBfx2Fla3d6EXseXEbgk=-1095348555117.185_129.6" plainAltText="Helping_x0020_State_x0020_Councils_x0020_on_x0020_Developmental_x0020_Disabilities_x0020_Accelerate_x0020_their_x0020_Employment_x0020_First_x0020_System_x0020_Change_x0020_" Lang=""/>
  <HyperLink xmlns="" ID="4WpvbE1VBfx2Fla3d6EXseXEbgk=193500271970.2_147.84" plainAltText="Efforts"/>
  <HyperLink xmlns="" ID="4WpvbE1VBfx2Fla3d6EXseXEbgk=254595845117.185_166.08" plainAltText="Collaborating_x0020_with_x0020_Other_x0020_Partners_x0020_in_x0020_the_x0020_Developmental_x0020_Disabilities_x0020_Network_x0020_and_x0020_Beyond_x0020_to_x0020_Further_x0020_" Lang=""/>
  <HyperLink xmlns="" ID="4WpvbE1VBfx2Fla3d6EXseXEbgk=164711292870.2_188.88" plainAltText="Employment_x0020_First_x0020_Systems_x0020_Change_x0020_"/>
  <HyperLink xmlns="" ID="4WpvbE1VBfx2Fla3d6EXseXEbgk=2049621142117.185_207.12" plainAltText="How_x0020_State_x0020_Councils_x0020_on_x0020_Developmental_x0020_Disabilities_x0020_can_x0020_Invest_x0020_Effectively_x0020_in_x0020_Employment_x0020_Systems_x0020_Change_x0020_" Lang=""/>
  <HyperLink xmlns="" ID="4WpvbE1VBfx2Fla3d6EXseXEbgk=-89029689070.2_229.92" plainAltText="and_x0020_Provider_x0020_Transformation_x0020_Efforts"/>
  <HyperLink xmlns="" ID="4WpvbE1VBfx2Fla3d6EXseXEbgk=1634842758117.185_248.16" plainAltText="The_x0020_Role_x0020_of_x0020_State_x0020_Councils_x0020_on_x0020_Developmental_x0020_Disabilities_x0020_in_x0020_Improving_x0020_Employment_x0020_Outcomes_x0020_for_x0020_" Lang=""/>
  <HyperLink xmlns="" ID="4WpvbE1VBfx2Fla3d6EXseXEbgk=-170367793870.2_270.96" plainAltText="Individuals_x0020_with_x0020_Disabilities_x0020_in_x0020_Managed_x0020_Long-Term_x0020_Services_x0020_and_x0020_Supports_x0020_"/>
  <HyperLink xmlns="" ID="4WpvbE1VBfx2Fla3d6EXseXEbgk=-608303326126.575_289.2" plainAltText="Why_x0020_Employment_x0020_Matters:_x0020_A_x0020_Resource_x0020_Guide_x0020_by_x0020_and_x0020_for_x0020_Self-Advocates_x0020_Interested_x0020_in_x0020_Pursuing_x0020_" Lang=""/>
  <HyperLink xmlns="" ID="4WpvbE1VBfx2Fla3d6EXseXEbgk=37892279270.2_312" plainAltText="Competitive_x0020_Integrated_x0020_Employment"/>
  <HyperLink xmlns="" ID="4WpvbE1VBfx2Fla3d6EXseXEbgk=-571400069117.185_330.24" plainAltText="Leveraging_x0020_Trust:_x0020_The_x0020_Role_x0020_of_x0020_University_x0020_Centers_x0020_for_x0020_Excellence_x0020_in_x0020_Developmental_x0020_Disabilities_x0020__x0028_UCEDD_x0029__x0020_in_x0020_" Lang=""/>
  <HyperLink xmlns="" ID="4WpvbE1VBfx2Fla3d6EXseXEbgk=22316613070.2_353.04" plainAltText="Facilitating_x0020_Competitive_x002C__x0020_Integrated_x0020_Employment_x0020_Outcomes"/>
  <HyperLink xmlns="" ID="4WpvbE1VBfx2Fla3d6EXseXEbgk=2062701878126.575_371.28" plainAltText="Developing_x0020_a_x0020_Competitive_x002C__x0020_Integrated_x0020_Employment_x0020_Competency_x0020_Training_x0020_Program_x0020_within_x0020_Your_x0020_UCEDD_x0020_" Lang=""/>
  <HyperLink xmlns="" ID="4WpvbE1VBfx2Fla3d6EXseXEbgk=1709024824126.575_394.08" plainAltText="From_x0020_Mission_x0020_to_x0020_Action:_x0020_Moving_x0020_from_x0020_Mission_x0020_Statement_x0020_to_x0020_Positive_x0020_Change_x0020_" Lang=""/>
  <HyperLink xmlns="" ID="Nj/ceJ85FqdsSbmHlSo6tvakbv0=206718588482.2_198" plainAltText="on-demand_x0020_TA_x0020_request_x0020_page" Lang=""/>
  <HyperLink xmlns="" ID="Nj/ceJ85FqdsSbmHlSo6tvakbv0=-51170442682.2_306.48" plainAltText="AoDemploymentTA_x0040_gmail.com" Lang=""/>
  <HyperLink xmlns="" ID="mHv+PhOd6XyCumZKVzHBCj0TxJc=-51170442639.2_236.4" plainAltText="AoDemploymentTA_x0040_gmail.com" Lang=""/>
  <HyperLink xmlns="" ID="mHv+PhOd6XyCumZKVzHBCj0TxJc=-202823483439.2_329.76" plainAltText="https:_x002F__x002F_aoddisabilityemploymenttacenter.com" Lang=""/>
  <Shape xmlns="" ID="vbqc+7p29OXah2fIVnlgeeMkywY=" artifact="_x0030_" validate="yes" pdftag="Figure" isBookmarkSet="no" bookmark="no" Order="_x0036_" formula="no" Lang=""/>
  <Shape xmlns="" ID="cWA+96eQOMd22MyOX65U1M/lK6w=" pdftag="P" isBookmarkSet="no" Order="_x0036_" bookmark="no"/>
  <Shape xmlns="" ID="9OOdjfZawAKinqozyBwQcKbmdik=" pdftag="P" isBookmarkSet="no" Order="_x0035_" bookmark="no"/>
  <Shape xmlns="" ID="xoB8AhADgCzYvcgxNhBPPkhq46w=" pdftag="P" isBookmarkSet="no" Order="_x0035_" bookmark="no"/>
  <Shape xmlns="" ID="VOlAz0NXUDx/2sZsAjSzk4v1g2c=" pdftag="H2" isBookmarkSet="no" bookmark="yes" Order="_x0031_"/>
  <Shape xmlns="" ID="TlD9R4OS53r5M64EFzilvRsOjVs=" pdftag="P" isBookmarkSet="no" Order="_x0035_" bookmark="no"/>
  <Shape xmlns="" ID="3vo4kaLrKaQQb1Xd+FFS8+kEy2E=" artifact="_x0030_" validate="yes" pdftag="Figure" isBookmarkSet="no" Order="_x0036_" formula="no" Lang="" bookmark="no"/>
  <Shape xmlns="" ID="cmuJtwU+ffdVf3TELkuBxZw+eMg=" artifact="_x0030_" validate="yes" pdftag="Figure" isBookmarkSet="no" Order="_x0037_" formula="no" Lang="" bookmark="no"/>
  <Shape xmlns="" ID="SqV4v0CMtdhhio2wVuHpDltLScs=" artifact="_x0030_" validate="yes" pdftag="Figure" isBookmarkSet="no" Order="_x0034_" formula="no" Lang="" bookmark="no"/>
  <Shape xmlns="" ID="QD2ByHDlm6NWYTMaB4DfzQpXTvY=" formula="no" artifact="_x0030_" inline="no" validate="yes" pdftag="Figure" isBookmarkSet="no" Order="_x0032_" Lang="" bookmark="no"/>
  <Shape xmlns="" ID="mVFdKv5QE2TqvX7p7Wu5Yr53wpM=" formula="no" inline="no" pdftag="Figure" artifact="_x0030_" validate="yes" isBookmarkSet="no" Order="_x0033_" Lang="" bookmark="no"/>
  <Shape xmlns="" ID="rlMor37joyyBcYFa6PP5cVnla1Q=" pdftag="P" isBookmarkSet="no" Order="_x0032_" bookmark="no"/>
  <Shape xmlns="" ID="qcFRa/MQoW3YVP3nehNfN7JwMbs=" artifact="_x0030_" validate="yes" pdftag="Figure" isBookmarkSet="no" Order="_x0033_" formula="no" Lang="" bookmark="no"/>
  <Shape xmlns="" ID="DOYpi5SigPnqQ3VDLAtPNepGKk0=" pdftag="H2" isBookmarkSet="no" bookmark="yes" Order="_x0031_"/>
  <Shape xmlns="" ID="j24hqSGHleoVjvMhBYPvMHq6omU=" pdftag="P" isBookmarkSet="no" Order="_x0032_" bookmark="no"/>
  <Shape xmlns="" ID="4gTGgqQb3OItI4IsH363Vk8jP7I=" pdftag="P" isBookmarkSet="no" Order="_x0034_" bookmark="no"/>
  <Shape xmlns="" ID="6hcZX0+XvdYtH7NwCtJdiNrjKGc=" artifact="_x0030_" validate="yes" pdftag="Figure" isBookmarkSet="no" Order="_x0033_" formula="no" Lang="" bookmark="no"/>
  <Shape xmlns="" ID="Oh9bWz9T1HAwxmfQRtoTfeIOW7U=" pdftag="H2" isBookmarkSet="no" bookmark="yes" Order="_x0031_"/>
  <Shape xmlns="" ID="kjjNuJlH2pOVMbySdxB2GX36UGE=" pdftag="P" isBookmarkSet="no" Order="_x0033_" bookmark="no"/>
  <Shape xmlns="" ID="hfpGFfn05ghMolAwP4KaDxaf2gs=" artifact="_x0030_" validate="yes" pdftag="Figure" isBookmarkSet="no" Order="_x0032_" formula="no" Lang="" bookmark="no"/>
  <Shape xmlns="" ID="SfpEoW603BelLYFzfZ9khG5sGII=" pdftag="H2" isBookmarkSet="no" bookmark="yes" Order="_x0031_"/>
  <Shape xmlns="" ID="pK/5apXmb288c3C7cpffPTf42jY=" pdftag="H3" isBookmarkSet="no" bookmark="yes" Order="_x0033_"/>
  <Shape xmlns="" ID="2b7GhVJwCzJqKCSzmyLy8UKLkss=" artifact="_x0030_" validate="yes" pdftag="Figure" isBookmarkSet="no" Order="_x0032_" formula="no" Lang="" bookmark="no"/>
  <Shape xmlns="" ID="eJbuymyS1eitbPFqgB3GauuergI=" pdftag="H2" isBookmarkSet="no" bookmark="yes" Order="_x0031_"/>
  <Shape xmlns="" ID="4WpvbE1VBfx2Fla3d6EXseXEbgk=" pdftag="H3" isBookmarkSet="no" bookmark="yes" Order="_x0032_"/>
  <Shape xmlns="" ID="qv4r/JPKMvMxOn8CWtH43ykH8HM=" pdftag="H2" isBookmarkSet="no" bookmark="yes" Order="_x0031_"/>
  <Shape xmlns="" ID="Nj/ceJ85FqdsSbmHlSo6tvakbv0=" pdftag="P" isBookmarkSet="no" Order="_x0032_" bookmark="no"/>
  <Shape xmlns="" ID="ExnJQA4jwAFY65rpN1NX4mvTc0M=" artifact="_x0030_" validate="yes" pdftag="Figure" isBookmarkSet="no" Order="_x0033_" formula="no" Lang="" bookmark="no"/>
  <Shape xmlns="" ID="s4Rt8YIJWlSVOeBteKNLx3Fh58I=" pdftag="H2" isBookmarkSet="no" bookmark="yes" Order="_x0031_"/>
  <Shape xmlns="" ID="mHv+PhOd6XyCumZKVzHBCj0TxJc=" pdftag="H3" isBookmarkSet="no" bookmark="yes" Order="_x0033_"/>
  <Shape xmlns="" ID="waCKyjPg8WGMDbmTtMTXncFWoCQ=" artifact="_x0030_" validate="yes" pdftag="Figure" isBookmarkSet="no" Order="_x0032_" formula="no" Lang="" bookmark="no"/>
  <SubText xmlns="" ID="tkMNbGRzzGtb3d0XfYHUZYsD+UI=" ActualText=""/>
  <SubText xmlns="" ID="wkLNCv11eZheXxpZHDwZy6pm/Do=" ActualText=""/>
  <SubText xmlns="" ID="mVFdKv5QE2TqvX7p7Wu5Yr53wpM=" ActualText=""/>
  <SubText xmlns="" ID="vbqc+7p29OXah2fIVnlgeeMkywY=" ActualText=""/>
  <SubText xmlns="" ID="3vo4kaLrKaQQb1Xd+FFS8+kEy2E=" ActualText=""/>
  <SubText xmlns="" ID="cmuJtwU+ffdVf3TELkuBxZw+eMg=" ActualText=""/>
  <SubText xmlns="" ID="SqV4v0CMtdhhio2wVuHpDltLScs=" ActualText=""/>
  <SubText xmlns="" ID="QD2ByHDlm6NWYTMaB4DfzQpXTvY=" ActualText=""/>
  <SubText xmlns="" ID="qcFRa/MQoW3YVP3nehNfN7JwMbs=" ActualText=""/>
  <SubText xmlns="" ID="6hcZX0+XvdYtH7NwCtJdiNrjKGc=" ActualText=""/>
  <SubText xmlns="" ID="hfpGFfn05ghMolAwP4KaDxaf2gs=" ActualText=""/>
  <SubText xmlns="" ID="2b7GhVJwCzJqKCSzmyLy8UKLkss=" ActualText=""/>
  <SubText xmlns="" ID="ExnJQA4jwAFY65rpN1NX4mvTc0M=" ActualText=""/>
  <SubText xmlns="" ID="waCKyjPg8WGMDbmTtMTXncFWoCQ=" ActualText=""/>
  <Shape xmlns="" ID="6s8lKTFe/9UKsU0WKYWvj7EkLnE=" pdftag="" Order="_x0033_" bookmark="no"/>
  <Shape xmlns="" ID="bVvv225gq7y158jQ+frmJdfOQwA=" pdftag="Figure" isBookmarkSet="no" formula="no" inline="no" bookmark="no" artifact="_x0030_" validate="yes" Order="_x0032_" Lang=""/>
  <HyperLink xmlns="" ID="tTcM8OPOtYrhqLdT5StUFIo5XLc=-169161765164.2_263.6062" plainAltText="following_x0020_page_x0020_on_x0020_Captioned_x0020_Text" language="" Lang=""/>
  <HyperLink xmlns="" ID="3BAft6K0hinvxXee5qdlpiROWEA=-981605106236.575_162.6862" plainAltText="Raise_x0020_your_x0020_hand" language="" Lang=""/>
  <HyperLink xmlns="" ID="fYXs6jdf6EMBtrkCkT7qKKW5Xmw=103243231384.43197_439.952" plainAltText="https:_x002F__x002F_home.treasury.gov_x002F_system_x002F_files_x002F_136_x002F_US-National-Strategy-Financial-Literacy-2020.pdf" language="" Lang=""/>
  <HyperLink xmlns="" ID="fYXs6jdf6EMBtrkCkT7qKKW5Xmw=-186008730184.43197_458.432" plainAltText="https:_x002F__x002F_www.consumerfinance.gov_x002F_data-research_x002F_research-reports_x002F_financial-well-being_x002F_" language="" Lang=""/>
  <HyperLink xmlns="" ID="wuAABgK+DlbgCJ5X3XxxHGqzb4c=1208401842445.0699_367.0105" plainAltText="https:_x002F__x002F_crsreports.congress.gov" language="" Lang=""/>
  <HyperLink xmlns="" ID="J2kaCzEV+0Rkmfg8LjWM8+Ev1ZM=1630605593209.965_448.5601" plainAltText="www.irs.gov" language="" Lang=""/>
  <HyperLink xmlns="" ID="J2kaCzEV+0Rkmfg8LjWM8+Ev1ZM=1630605593695.515_448.5601" plainAltText="www.irs.gov" language="" Lang=""/>
  <HyperLink xmlns="" ID="sHbek0tx5RhkWC+DNF/ZqYxN8DY=-20641686164.0743_733.5405" plainAltText="This_x0020_Photo"/>
  <HyperLink xmlns="" ID="sHbek0tx5RhkWC+DNF/ZqYxN8DY=-1692623549343.9494_733.5405" plainAltText="CC_x0020_BY-NC"/>
  <HyperLink xmlns="" ID="p9Olaago6EVmBoqGu39y/5GkjX8=921049481503.2_429.96" plainAltText="https:_x002F__x002F_www.specialneedsalliance.org" language="" Lang=""/>
  <HyperLink xmlns="" ID="vm7iKr9Wet9h+TkRMet2GCJPU44=98660507855.19992_438.96" plainAltText="www.ablenrc.org" language="" Lang=""/>
  <HyperLink xmlns="" ID="7qqJfkXULcETMs4UDcMOdHfliAU=-1114018542674.9951_419.0995" plainAltText="https:_x002F__x002F_home.treasury.gov_x002F_policy-issues_x002F__x0020_" language="" Lang=""/>
  <HyperLink xmlns="" ID="7qqJfkXULcETMs4UDcMOdHfliAU=-1006790172559.2_432.7794" plainAltText="consumer-policy-financial-lite_x0020_racy-and-education-commission_x0020_" language=""/>
  <HyperLink xmlns="" ID="eKWl8gW9idN4f7SVxGcfS4JQgTQ=1509786035268.845_440.88" plainAltText="http:_x002F__x002F_www.c.c.d.org" language="" Lang=""/>
  <HyperLink xmlns="" ID="OxlWxPGXayCDnqVhYCmyqWEyMhk=1378818556520.2_231.83" plainAltText="johnettehartnett_x0040_gmail.com" language="" Lang=""/>
  <HyperLink xmlns="" ID="bhyxClYJPbvyfsEnKEbl8j6S1oE=-131451351155.2_445.6462" plainAltText="https:_x002F__x002F_howardcenter.org_x002F_developmental-services_x002F_succeed_x002F_" language="" Lang=""/>
  <HyperLink xmlns="" ID="SsktRH+mpa+SDNaoi8pYSmK5nLI=-123631590682.2_160.6462" plainAltText="https:_x002F__x002F_www.ssa.gov_x002F_disabilityresearch_x002F_wi_x002F_detailedinfo.htm" language="" Lang=""/>
  <HyperLink xmlns="" ID="rdR+rjcHqvyEmUag7vrGjhFGBEM=-1060237456121.7757_273.6" plainAltText="nleblanc677_x0040_gmail.com" language="" Lang=""/>
  <HyperLink xmlns="" ID="xFRuEjdWwSb8FW5cvW1+thGiK4Y=568600640520.2_185.75" plainAltText="rbreshears_x0040_waltonoptions.org" language="" Lang=""/>
  <HyperLink xmlns="" ID="xFRuEjdWwSb8FW5cvW1+thGiK4Y=1094764216520.2_286.55" plainAltText="kfrancis_x0040_waltonoptions.org" language="" Lang=""/>
  <HyperLink xmlns="" ID="3RGTFV6gs2YVcpO7rcKwwnBtV6k=-465349252569.2_296.7584" plainAltText="Join_x0020_with_x0020_Google_x0020_Meet" language="" Lang=""/>
  <HyperLink xmlns="" ID="3RGTFV6gs2YVcpO7rcKwwnBtV6k=-1263884899599.95_379.5584" plainAltText="_x202A__x002B_1_x0020_720-504-5062_x202C_"/>
  <HyperLink xmlns="" ID="sYIz2Dupd60T9v394cjwncYQK7o=206718588482.2_198" plainAltText="on-demand_x0020_TA_x0020_request_x0020_page" language="" Lang=""/>
  <HyperLink xmlns="" ID="sYIz2Dupd60T9v394cjwncYQK7o=-51170442682.2_310.8" plainAltText="AoDemploymentTA_x0040_gmail.com" language="" Lang=""/>
  <HyperLink xmlns="" ID="8h2C6V9w6pRyUVK6Df4P1ceHCZA=-51170442639.2_236.4" plainAltText="AoDemploymentTA_x0040_gmail.com" language="" Lang=""/>
  <HyperLink xmlns="" ID="8h2C6V9w6pRyUVK6Df4P1ceHCZA=-202823483439.2_329.76" plainAltText="https:_x002F__x002F_aoddisabilityemploymenttacenter.com" language="" Lang=""/>
  <Shape xmlns="" ID="bIMOfxZwe+PD+MVCq8V/hRCUu1Q=" artifact="_x0030_" pdftag="Figure" isBookmarkSet="no" bookmark="no" validate="yes" Order="_x0032_" formula="no" Lang=""/>
  <Shape xmlns="" ID="5dmKAl0kcULA+hKJ+SdSNtpTmi8=" artifact="_x0030_" pdftag="Figure" isBookmarkSet="no" bookmark="no" validate="yes" Order="_x0033_" formula="no" Lang=""/>
  <Shape xmlns="" ID="LQHBSLZnshmeVG1dQiwwbj/A20E=" artifact="_x0030_" pdftag="Figure" isBookmarkSet="no" bookmark="no" validate="yes" Order="_x0032_" formula="no" Lang=""/>
  <Shape xmlns="" ID="6M2U+BUf0yMhViMUSm/iA+COYW0=" artifact="_x0030_" pdftag="Figure" isBookmarkSet="no" bookmark="no" validate="yes" Order="_x0034_" formula="no" Lang=""/>
  <Shape xmlns="" ID="jYVVXwziyMWS9uduD8CS0hlsGKo=" artifact="_x0030_" pdftag="Figure" isBookmarkSet="no" bookmark="no" validate="yes" Order="_x0036_" formula="no" Lang=""/>
  <Shape xmlns="" ID="pwVVRSRSRUGqWtIB8EY8l5I7Ndg=" artifact="_x0030_" pdftag="Figure" isBookmarkSet="no" bookmark="no" validate="yes" Order="_x0038_" formula="no" Lang=""/>
  <Shape xmlns="" ID="LBytw1a5MM1b9+qppFcROcF5FDU=" artifact="_x0030_" pdftag="Figure" isBookmarkSet="no" bookmark="no" validate="yes" Order="_x0031_0" formula="no" Lang=""/>
  <Shape xmlns="" ID="KGnDGpPWDilInBryWFyc8igux6g=" artifact="_x0030_" pdftag="Figure" isBookmarkSet="no" bookmark="no" validate="yes" Order="_x0031_2" formula="no" Lang=""/>
  <Shape xmlns="" ID="2+Mls22zhr/UXJz1M3Wla3w6Pkk=" pdftag="P" isBookmarkSet="no" bookmark="no" Order="_x0033_"/>
  <Shape xmlns="" ID="O5++F2jk3BDHeUQ6kRAgEQxiXRo=" pdftag="P" isBookmarkSet="no" bookmark="no" Order="_x0035_"/>
  <Shape xmlns="" ID="Whgkgt8MoaBSQe82jeGQJN/EBaM=" pdftag="P" isBookmarkSet="no" bookmark="no" Order="_x0037_"/>
  <Shape xmlns="" ID="70EpxUVYqGKkXXYisBFkVYGDSOM=" pdftag="P" isBookmarkSet="no" bookmark="no" Order="_x0039_"/>
  <Shape xmlns="" ID="wqq2r/SNTJJv+stysDkxrwEAT6U=" pdftag="P" isBookmarkSet="no" bookmark="no" Order="_x0031_1"/>
  <Shape xmlns="" ID="yu8JovOWvX0oPhKWBphaIebNCZI=" pdftag="P" isBookmarkSet="no" bookmark="no" Order="_x0031_3"/>
  <Shape xmlns="" ID="GlETeT/kcZ712GGItSh6mjzGS2M=" pdftag="P" isBookmarkSet="no" bookmark="no" Order="_x0033_"/>
  <Shape xmlns="" ID="J5K1qhHL0C+IgGfZ8u5BsWAq18M=" pdftag="P" isBookmarkSet="no" bookmark="no" Order="_x0034_"/>
  <Shape xmlns="" ID="fNQcGOC0AVHxnefQO/qUHzo/vpQ=" pdftag="H2" isBookmarkSet="no" bookmark="yes" Order="_x0031_"/>
  <Shape xmlns="" ID="mDipvcThne4A3gXQW0yrsjAeNzw=" pdftag="P" isBookmarkSet="no" bookmark="no" Order="_x0032_"/>
  <Shape xmlns="" ID="AbdeK3QqlMix4gkeDLeY0CWASNg=" pdftag="P" isBookmarkSet="no" bookmark="no" Order="_x0032_"/>
  <Shape xmlns="" ID="ILIPKnGnKo7SL5vYoNBl/bJXLNs=" pdftag="H2" isBookmarkSet="no" bookmark="yes" Order="_x0031_"/>
  <Shape xmlns="" ID="Vo2O7n50O8HZ3D6YoZMlUmrirwM=" pdftag="P" isBookmarkSet="no" bookmark="no" Order="_x0032_"/>
  <Shape xmlns="" ID="qWvxRAyd+6esFtaDC0JAG7nDHcg=" pdftag="H2" isBookmarkSet="no" bookmark="yes" Order="_x0031_"/>
  <Shape xmlns="" ID="es09cLaz0/nILj7dGqFKnVIAvpc=" pdftag="P" isBookmarkSet="no" bookmark="no" Order="_x0032_"/>
  <Shape xmlns="" ID="kuJZ092cG/59ljbmqjGROXm5H40=" pdftag="P" isBookmarkSet="no" bookmark="no" Order="_x0033_"/>
  <Shape xmlns="" ID="cuERFqZpKo1wc1U0TVHMPuEwnuI=" pdftag="P" isBookmarkSet="no" bookmark="no" Order="_x0034_"/>
  <Shape xmlns="" ID="a/EMV8fyWsfNXSGKfzIx294KEDo=" pdftag="P" isBookmarkSet="no" bookmark="no" Order="_x0035_"/>
  <Shape xmlns="" ID="4q+Fyk2qISpYwD6bk4a5SBMrqyM=" pdftag="P" isBookmarkSet="no" bookmark="no" Order="_x0036_"/>
  <Shape xmlns="" ID="fKLecZ1Gkggbq9oiZ1RHxDwReRI=" pdftag="P" isBookmarkSet="no" bookmark="no" Order="_x0037_"/>
  <Shape xmlns="" ID="4NnYEZUXTK7Vdlk1Hgx6vEyjIgY=" pdftag="P" isBookmarkSet="no" bookmark="no" Order="_x0038_"/>
  <Shape xmlns="" ID="fYXs6jdf6EMBtrkCkT7qKKW5Xmw=" pdftag="P" isBookmarkSet="no" bookmark="no" Order="_x0039_"/>
  <Shape xmlns="" ID="M0UxdfKnE5jtyiI6qv11lYIQ7hw=" pdftag="P" isBookmarkSet="no" bookmark="no" Order="_x0034_"/>
  <Shape xmlns="" ID="P/iDlD+3eLU+Z2mXRh/zlycRgGg=" pdftag="P" isBookmarkSet="no" bookmark="no" Order="_x0033_"/>
  <Shape xmlns="" ID="6YLzJqeMSh93XJtgZpyTfFzr5QY=" pdftag="P" isBookmarkSet="no" bookmark="no" Order="_x0036_"/>
  <Shape xmlns="" ID="4Et5MSEKMt+Qcvj4lTnzWDhe6pM=" pdftag="P" isBookmarkSet="no" bookmark="no" Order="_x0035_"/>
  <Shape xmlns="" ID="wuAABgK+DlbgCJ5X3XxxHGqzb4c=" pdftag="P" isBookmarkSet="no" bookmark="no" Order="_x0038_"/>
  <Shape xmlns="" ID="nljUJNF5ubp847YR+lrra2ijfD0=" pdftag="P" isBookmarkSet="no" bookmark="no" Order="_x0037_"/>
  <Shape xmlns="" ID="NhG4h9rjH8KDRQA9Wnvf6EAPZck=" pdftag="P" isBookmarkSet="no" bookmark="no" Order="_x0031_0"/>
  <Shape xmlns="" ID="IZfqAH3R13zbGNeT8tmPDoioAm8=" pdftag="P" isBookmarkSet="no" bookmark="no" Order="_x0039_"/>
  <Shape xmlns="" ID="g7eLVOqybGpifnKEnNjbq6uBdeU=" pdftag="P" isBookmarkSet="no" bookmark="no" Order="_x0032_"/>
  <Shape xmlns="" ID="LS3H2l/NAOqM3o6WGzy38Azgnvs=" pdftag="H2" isBookmarkSet="no" bookmark="yes" Order="_x0031_"/>
  <Shape xmlns="" ID="pe1jLdQG3yLN06Me/KkPJG8NtvM=" pdftag="P" isBookmarkSet="no" bookmark="no" Order="_x0033_"/>
  <Shape xmlns="" ID="51IYM/6rExNy30VEYpJOfKe78Ng=" artifact="_x0030_" pdftag="Figure" isBookmarkSet="no" bookmark="no" validate="yes" Order="_x0033_" formula="no" Lang=""/>
  <Shape xmlns="" ID="M47NZw+evof9J1dVwv5M1RO16nQ=" pdftag="H2" isBookmarkSet="no" bookmark="yes" Order="_x0031_"/>
  <Shape xmlns="" ID="xUt27Kwzm0vcTuw1DKvrb2j3q98=" pdftag="P" isBookmarkSet="no" bookmark="no" Order="_x0032_"/>
  <Shape xmlns="" ID="E6wsOM45MTqNrOHcMNHmWsJIlnw=" Order="_x0033_" artifact="_x0031_" pdftag="_x005B_Artifact_x005D_" formula="no" inline="no" isBookmarkSet="no" bookmark="no" validate="no" Lang=""/>
  <Shape xmlns="" ID="vjpOM0arv/gptEtyrO4YzeXqSVk=" pdftag="P" isBookmarkSet="no" bookmark="no" Order="_x0032_"/>
  <Shape xmlns="" ID="BNn21XOrGtPOB1sKlyHCNnrpnew=" formula="no" inline="no" Order="_x0034_" isBookmarkSet="no" bookmark="no" pdftag="_x005B_Artifact_x005D_" artifact="_x0031_" validate="no" Lang=""/>
  <Shape xmlns="" ID="wZWQPwSJl8xeMMDhqcnYW5rRupQ=" pdftag="P" isBookmarkSet="no" bookmark="no" Order="_x0033_"/>
  <Shape xmlns="" ID="gKngzvKh5M88oV9w11SE3oc0Wdw=" formula="no" inline="no" Order="_x0036_" isBookmarkSet="no" bookmark="no" pdftag="_x005B_Artifact_x005D_" artifact="_x0031_" validate="no" Lang=""/>
  <Shape xmlns="" ID="v9H57+xDmbPzdrkprMHtzUr42Mk=" pdftag="P" isBookmarkSet="no" bookmark="no" Order="_x0034_"/>
  <Shape xmlns="" ID="HFkJHjAYbZ6S0rFKgN6Z2K1fd58=" formula="no" inline="no" Order="_x0038_" isBookmarkSet="no" bookmark="no" pdftag="_x005B_Artifact_x005D_" artifact="_x0031_" validate="no" Lang=""/>
  <Shape xmlns="" ID="G/H6cATrNWyphCUpeg6dE+XwES8=" pdftag="P" isBookmarkSet="no" bookmark="no" Order="_x0035_"/>
  <Shape xmlns="" ID="YPBPIic9verQAbXGRSx8MqnK1Lo=" formula="no" inline="no" Order="_x0031_0" isBookmarkSet="no" bookmark="no" pdftag="_x005B_Artifact_x005D_" artifact="_x0031_" validate="no" Lang=""/>
  <Shape xmlns="" ID="hFwXwhZprwY0bP657RhOgGuWwcg=" pdftag="P" isBookmarkSet="no" bookmark="no" Order="_x0036_"/>
  <Shape xmlns="" ID="pCOFopvFLeyu2FinA7hXCXtKvok=" formula="no" inline="no" Order="_x0031_2" isBookmarkSet="no" bookmark="no" pdftag="_x005B_Artifact_x005D_" artifact="_x0031_" validate="no" Lang=""/>
  <Shape xmlns="" ID="6mfxWHSXFuK5Kjfrr7QtVrjd7Gs=" pdftag="P" isBookmarkSet="no" bookmark="no" Order="_x0037_"/>
  <Shape xmlns="" ID="dGqRTTtxTRvR0Nf9Iz6KRo+k3NQ=" formula="no" inline="no" Order="_x0031_4" isBookmarkSet="no" bookmark="no" pdftag="_x005B_Artifact_x005D_" artifact="_x0031_" validate="no" Lang=""/>
  <Shape xmlns="" ID="Hr9B5fvM82DE/YCPmXup8R8fmGM=" pdftag="P" isBookmarkSet="no" bookmark="no" Order="_x0038_"/>
  <Shape xmlns="" ID="hsv2uP7PmRPAnKzlNwyF/CgjA5M=" artifact="_x0030_" pdftag="Figure" isBookmarkSet="no" bookmark="no" validate="yes" Order="_x0033_" formula="no" Lang=""/>
  <Shape xmlns="" ID="J2kaCzEV+0Rkmfg8LjWM8+Ev1ZM=" pdftag="P" isBookmarkSet="no" bookmark="no" Order="_x0032_"/>
  <Shape xmlns="" ID="ygUUKzuZap8UCi+Zk/DkjFm+FQg=" pdftag="H2" isBookmarkSet="no" bookmark="yes" Order="_x0031_"/>
  <Shape xmlns="" ID="WmgQHfDW5kJDSy5k8IT87aBq7mM=" pdftag="P" isBookmarkSet="no" bookmark="no" Order="_x0033_"/>
  <Shape xmlns="" ID="3NS/30yDpvYHowbzkI3gbLuHI0k=" artifact="_x0030_" pdftag="Figure" isBookmarkSet="no" bookmark="no" validate="yes" Order="_x0032_" formula="no" Lang=""/>
  <Shape xmlns="" ID="i7fU74rkn9jBzxpP0zXHZGB5X+w=" artifact="_x0030_" pdftag="Figure" isBookmarkSet="no" bookmark="no" validate="yes" Order="_x0033_" formula="no" Lang=""/>
  <Shape xmlns="" ID="KGemhqTigJjQtbn6rfjXvhA1xDo=" pdftag="P" isBookmarkSet="no" bookmark="no" Order="_x0032_"/>
  <Shape xmlns="" ID="s3rDC8jHuoPwB/aydqkYygRZEx4=" pdftag="P" isBookmarkSet="no" bookmark="no" Order="_x0033_"/>
  <Shape xmlns="" ID="z6xOn4UWcTeklyQc2MSMUNmBEtk=" pdftag="H2" isBookmarkSet="no" bookmark="yes" Order="_x0031_"/>
  <Shape xmlns="" ID="WpoSmdKJD++DYrAQj1VprNRAREE=" pdftag="H2" isBookmarkSet="no" bookmark="yes" Order="_x0031_"/>
  <Shape xmlns="" ID="tPya8DsvZB7CQLJwlmrndiQGLzo=" artifact="_x0030_" pdftag="Figure" isBookmarkSet="no" bookmark="no" validate="yes" Order="_x0033_" formula="no" Lang=""/>
  <Shape xmlns="" ID="sHbek0tx5RhkWC+DNF/ZqYxN8DY=" pdftag="P" isBookmarkSet="no" bookmark="no" Order="_x0034_"/>
  <Shape xmlns="" ID="lZ9xUX7v/GsxGqzoyZkdJV7RfwM=" pdftag="H3" isBookmarkSet="no" bookmark="yes" Order="_x0032_"/>
  <Shape xmlns="" ID="p9Olaago6EVmBoqGu39y/5GkjX8=" pdftag="P" isBookmarkSet="no" bookmark="no" Order="_x0033_"/>
  <Shape xmlns="" ID="nZTkyRH9ZdpjT+wwH0KVvyzrOvE=" pdftag="H2" isBookmarkSet="no" bookmark="yes" Order="_x0031_"/>
  <Shape xmlns="" ID="vm7iKr9Wet9h+TkRMet2GCJPU44=" pdftag="P" isBookmarkSet="no" bookmark="no" Order="_x0032_"/>
  <Shape xmlns="" ID="tka0wgVEpwX7JM9SEP8tqdMzGKo=" pdftag="P" isBookmarkSet="no" bookmark="no" Order="_x0032_"/>
  <Shape xmlns="" ID="7qqJfkXULcETMs4UDcMOdHfliAU=" pdftag="P" isBookmarkSet="no" bookmark="no" Order="_x0034_"/>
  <Shape xmlns="" ID="q4VcdxryoAxiuz8nea0zVFcwDcQ=" pdftag="H2" isBookmarkSet="no" bookmark="yes" Order="_x0031_"/>
  <Shape xmlns="" ID="5pdU8KuE5sN5C0pcvjmOv6gbM0E=" artifact="_x0030_" pdftag="Figure" isBookmarkSet="no" bookmark="no" validate="yes" Order="_x0033_" formula="no" Lang=""/>
  <Shape xmlns="" ID="4KTq9TKM2XLnJJyKWT1rsP/3aKU=" pdftag="P" isBookmarkSet="no" bookmark="no" Order="_x0032_"/>
  <Shape xmlns="" ID="Hk6v68T0wxcxEy5cWhOTg5PorGU=" pdftag="H2" isBookmarkSet="no" bookmark="yes" Order="_x0031_"/>
  <Shape xmlns="" ID="c5F6ueAk31r6cCQ5jugnFwIOeKs=" artifact="_x0030_" pdftag="Figure" isBookmarkSet="no" bookmark="no" validate="yes" Order="_x0033_" formula="no" Lang=""/>
  <Shape xmlns="" ID="eKWl8gW9idN4f7SVxGcfS4JQgTQ=" pdftag="P" isBookmarkSet="no" bookmark="no" Order="_x0032_"/>
  <Shape xmlns="" ID="hHW3Vaw+if2oMpBej+874gLpcUw=" artifact="_x0030_" pdftag="Figure" isBookmarkSet="no" bookmark="no" validate="yes" Order="_x0033_" formula="no" Lang=""/>
  <Shape xmlns="" ID="E7MvtyujfeyJgxarxBAp4rMPQKI=" artifact="_x0030_" pdftag="Figure" isBookmarkSet="no" bookmark="no" validate="yes" Order="_x0034_" formula="no" Lang=""/>
  <Shape xmlns="" ID="qtlEq4OZaNRmxvwBBGtyYd+Z4b8=" artifact="_x0030_" pdftag="Figure" isBookmarkSet="no" bookmark="no" validate="yes" Order="_x0032_" formula="no" Lang=""/>
  <Shape xmlns="" ID="OxlWxPGXayCDnqVhYCmyqWEyMhk=" pdftag="P" isBookmarkSet="no" bookmark="no" Order="_x0033_"/>
  <Shape xmlns="" ID="WTFS3cuEx4i61gY+1+R8LYgOi+M=" Order="_x0034_" pdftag="_x005B_Artifact_x005D_" isBookmarkSet="no" bookmark="no"/>
  <Shape xmlns="" ID="uF35d4ChZVS5dcG6wYAG78sRz7s=" pdftag="P" isBookmarkSet="no" bookmark="no" Order="_x0033_"/>
  <Shape xmlns="" ID="6X6TBuI8yVHi32nHx0w8yVWfXOk=" pdftag="" Order="_x0032_" artifact="_x0031_" validate="no" formula="no" inline="no"/>
  <Shape xmlns="" ID="zIC2aK6U0x0pjLSMnWsFHhzl5Ks=" pdftag="P" isBookmarkSet="no" bookmark="no" Order="_x0034_"/>
  <Shape xmlns="" ID="iiyXgcmGx3yS52uAi1R6+WAHu1w=" pdftag="H2" isBookmarkSet="no" bookmark="yes" Order="_x0031_"/>
  <Shape xmlns="" ID="aG2emlqjJdzt0wtumjzMNij5NBY=" artifact="_x0030_" pdftag="Figure" isBookmarkSet="no" bookmark="no" validate="yes" Order="_x0032_" formula="no" Lang=""/>
  <Shape xmlns="" ID="cHcjvaP2V72bcEPKY0YSUe3SnjM=" pdftag="P" isBookmarkSet="no" bookmark="no" Order="_x0032_"/>
  <Shape xmlns="" ID="W6e/3FBbIB+8AoFzfD2urufsSk8=" pdftag="H2" isBookmarkSet="no" bookmark="yes" Order="_x0031_"/>
  <Shape xmlns="" ID="yrSvXgg09+N+JwbY6NeaewpzoLg=" artifact="_x0030_" pdftag="Figure" isBookmarkSet="no" bookmark="no" validate="yes" Order="_x0032_" formula="no" Lang=""/>
  <Shape xmlns="" ID="BDJJ5vCwIyB1PwXXs+XgrBvU59A=" pdftag="P" isBookmarkSet="no" bookmark="no" Order="_x0033_"/>
  <Shape xmlns="" ID="xMRQYnmBvY4d0dC/sJcmuqnqSwA=" pdftag="H2" isBookmarkSet="no" bookmark="yes" Order="_x0031_"/>
  <Shape xmlns="" ID="pmykV/DmrnY6fwmJwCYEh3iFfio=" pdftag="P" isBookmarkSet="no" bookmark="no" Order="_x0033_"/>
  <Shape xmlns="" ID="zEn9ZQ4L/uXufrmXSNjnb1BL+Cw=" pdftag="P" isBookmarkSet="no" bookmark="no" Order="_x0032_"/>
  <Shape xmlns="" ID="2W08WfNafjrivH6EyI+LALG9pS8=" pdftag="P" isBookmarkSet="no" bookmark="no" Order="_x0035_"/>
  <Shape xmlns="" ID="on1+UrwEwZH5JMQmnQOSXOVgLvc=" pdftag="P" isBookmarkSet="no" bookmark="no" Order="_x0034_"/>
  <Shape xmlns="" ID="hsFHqlGZ8TECG70udiEJytvwRN4=" pdftag="P" isBookmarkSet="no" bookmark="no" Order="_x0037_"/>
  <Shape xmlns="" ID="/XGIq7njfznJzq4jklWgWKB+JSI=" pdftag="P" isBookmarkSet="no" bookmark="no" Order="_x0036_"/>
  <Shape xmlns="" ID="oMu+krWqohKu1x+jYOLjNN6RTRQ=" pdftag="P" isBookmarkSet="no" bookmark="no" Order="_x0032_"/>
  <Shape xmlns="" ID="wp3VtWfrvcTWTQ2xKoUbmX59y5E=" pdftag="P" isBookmarkSet="no" bookmark="no" Order="_x0033_"/>
  <Shape xmlns="" ID="w3Gr5T9k61GeGXTg3tiUEJiSjQg=" pdftag="P" isBookmarkSet="no" bookmark="no" Order="_x0034_"/>
  <Shape xmlns="" ID="awcOuawInaE4KwJQR1JejH/EXsg=" pdftag="P" isBookmarkSet="no" bookmark="no" Order="_x0035_"/>
  <Shape xmlns="" ID="YmFb7bFLoUEXlZsaSVNeyr1EZV4=" pdftag="P" isBookmarkSet="no" bookmark="no" Order="_x0036_"/>
  <Shape xmlns="" ID="mHUDb8wi5RFsgUvYSfmqXIl278U=" pdftag="P" isBookmarkSet="no" bookmark="no" Order="_x0037_"/>
  <Shape xmlns="" ID="TSoUDgsi53K3QwRFvdO66PXqSWg=" pdftag="P" isBookmarkSet="no" bookmark="no" Order="_x0038_"/>
  <Shape xmlns="" ID="Uz+jqMVAntLl3FaDmDUFJX/muaM=" pdftag="P" isBookmarkSet="no" bookmark="no" Order="_x0039_"/>
  <Shape xmlns="" ID="J7JKwMvTepxXK1o7HS+UgPmTA0Q=" pdftag="P" isBookmarkSet="no" bookmark="no" Order="_x0032_"/>
  <Shape xmlns="" ID="iRC0kUr+SQxjX0oQueaCi49xP9M=" artifact="_x0030_" pdftag="Figure" isBookmarkSet="no" bookmark="no" validate="yes" Order="_x0033_" formula="no" Lang=""/>
  <Shape xmlns="" ID="QmHe4AKM+k2q/pyykCB3lUzkoRk=" pdftag="H2" isBookmarkSet="no" bookmark="yes" Order="_x0031_"/>
  <Shape xmlns="" ID="ecIkQumyfGItQBMPPkPr1XKRAGk=" pdftag="P" isBookmarkSet="no" bookmark="no" Order="_x0032_"/>
  <Shape xmlns="" ID="I7HNSdmLoQLMHKSKlHMpWiexYwI=" pdftag="P" isBookmarkSet="no" bookmark="no" Order="_x0032_"/>
  <Shape xmlns="" ID="7pRNSnefk5umJaNioeL5G3ikOHI=" pdftag="H2" isBookmarkSet="no" bookmark="yes" Order="_x0031_"/>
  <Shape xmlns="" ID="sZAw+Oeg4DOQFlCWG+HQrnrAOIs=" artifact="_x0030_" pdftag="Figure" isBookmarkSet="no" bookmark="no" validate="yes" Order="_x0033_" formula="no" Lang=""/>
  <Shape xmlns="" ID="wQR8UU6ONXZDKvzd5lR7Ksj7E2Q=" pdftag="P" isBookmarkSet="no" bookmark="no" Order="_x0034_"/>
  <Shape xmlns="" ID="b2q1l2XJAYqosOqKIa+BsbiYyYg=" pdftag="H2" isBookmarkSet="no" bookmark="yes" Order="_x0031_"/>
  <Shape xmlns="" ID="OybgurbMs4wnKLe9X7b5tlBrIYk=" pdftag="P" isBookmarkSet="no" bookmark="no" Order="_x0032_"/>
  <Shape xmlns="" ID="2I/Q3EC/PpVdB6WkP3V6YWYB7uY=" pdftag="P" isBookmarkSet="no" bookmark="no" Order="_x0033_"/>
  <Shape xmlns="" ID="tNovUtKljxVvJjqnJoumNPz3aDg=" pdftag="P" isBookmarkSet="no" bookmark="no" Order="_x0032_"/>
  <Shape xmlns="" ID="cfp3wFY8caC/lhb879Qyqlh6H0U=" pdftag="H2" isBookmarkSet="no" bookmark="yes" Order="_x0031_"/>
  <Shape xmlns="" ID="X8HxpM2+ODMx+H9VL/MKlp3ReIE=" pdftag="P" isBookmarkSet="no" bookmark="no" Order="_x0032_"/>
  <Shape xmlns="" ID="GggSmFwZ+r5tWhSZaPIDQb/YB5Y=" artifact="_x0030_" pdftag="Figure" isBookmarkSet="no" bookmark="no" validate="yes" Order="_x0032_" formula="no" Lang=""/>
  <Shape xmlns="" ID="QgcsR+1JmoXjWTcyVf7PGmtObjg=" pdftag="P" isBookmarkSet="no" bookmark="no" Order="_x0033_"/>
  <Shape xmlns="" ID="ieRUWwgyGTR7UmBk5dwPB9PXFVY=" pdftag="H2" isBookmarkSet="no" bookmark="yes" Order="_x0031_"/>
  <Shape xmlns="" ID="SsktRH+mpa+SDNaoi8pYSmK5nLI=" pdftag="P" isBookmarkSet="no" bookmark="no" Order="_x0032_"/>
  <Shape xmlns="" ID="SucGLwMlDfJqEpCMWaAiiLfOUrg=" pdftag="H2" isBookmarkSet="no" bookmark="yes" Order="_x0031_"/>
  <Shape xmlns="" ID="yG3Ck21kFzQuCl2HoEYWCaKrg6Q=" pdftag="P" isBookmarkSet="no" bookmark="no" Order="_x0032_"/>
  <Shape xmlns="" ID="twWfUU+OUE3KR5b0PGAuWVJ+Nrw=" pdftag="H2" isBookmarkSet="no" bookmark="yes" Order="_x0031_"/>
  <Shape xmlns="" ID="nMqpqWzc6G0J+7zkTIjlFbHz1xY=" pdftag="P" isBookmarkSet="no" bookmark="no" Order="_x0032_"/>
  <Shape xmlns="" ID="3H0n6Gar9BDvk9pjmfDdRzKmmgA=" pdftag="H2" isBookmarkSet="no" bookmark="yes" Order="_x0031_"/>
  <Shape xmlns="" ID="s2TtTYptsfNA7p1nZCYC0ObkjRQ=" pdftag="H2" isBookmarkSet="no" bookmark="yes" Order="_x0031_"/>
  <Shape xmlns="" ID="rdR+rjcHqvyEmUag7vrGjhFGBEM=" pdftag="P" artifact="_x0030_" isBookmarkSet="yes" bookmark="no" Order="_x0032_"/>
  <Shape xmlns="" ID="dsRAeA/qj+XS5cZ+GJEjcc+KLPU=" pdftag="P" isBookmarkSet="no" bookmark="no" Order="_x0033_"/>
  <Shape xmlns="" ID="FhXHy7E+JZf8BirzkzLGo7aRd+M=" artifact="_x0030_" pdftag="Figure" isBookmarkSet="no" bookmark="no" validate="yes" Order="_x0032_" formula="no" Lang=""/>
  <Shape xmlns="" ID="XKeHlFFqc7qoEMv8hh4CkVQ2TtU=" pdftag="" Order="_x0032_" artifact="_x0031_" validate="no" formula="no" inline="no"/>
  <Shape xmlns="" ID="ai8HNhdABaxhUQYv6YrcNqet3qg=" pdftag="P" isBookmarkSet="no" bookmark="no" Order="_x0034_"/>
  <Shape xmlns="" ID="ctD4qz2S9i5HngRsLY59iaFxmR0=" pdftag="H2" isBookmarkSet="no" bookmark="yes" Order="_x0031_"/>
  <Shape xmlns="" ID="iVKwzXkKc9EsuRuCGfCuPrF/vFM=" pdftag="P" isBookmarkSet="no" bookmark="no" Order="_x0032_"/>
  <Shape xmlns="" ID="Q55smZ8w+23WQr6hbFpAddaGYqg=" pdftag="H2" isBookmarkSet="no" bookmark="yes" Order="_x0031_"/>
  <Shape xmlns="" ID="HSZqvZASAVBSOTH7NZsOM93sbbs=" pdftag="P" isBookmarkSet="no" bookmark="no" Order="_x0032_"/>
  <Shape xmlns="" ID="gRUwo21jzPxWKeZfnF/m17mzIxI=" pdftag="H2" isBookmarkSet="no" bookmark="yes" Order="_x0031_"/>
  <Shape xmlns="" ID="GnPUy7mLx3RomS0Su4iKn2oB8sw=" pdftag="P" isBookmarkSet="no" bookmark="no" Order="_x0032_"/>
  <Shape xmlns="" ID="7tuiHUK3RbZjrbbFTcU2rcH3a7Y=" pdftag="H2" isBookmarkSet="no" bookmark="yes" Order="_x0031_"/>
  <Shape xmlns="" ID="X7cRaxTRYkzWEm1/no3JE/Z783g=" pdftag="P" isBookmarkSet="no" bookmark="no" Order="_x0032_"/>
  <Shape xmlns="" ID="4Ghr7Fy8PUqU/OxhP6hXJC9Lg3Y=" pdftag="P" isBookmarkSet="no" bookmark="no" Order="_x0033_"/>
  <Shape xmlns="" ID="FjddNP3yYtH8fRZILCRBiS5CEio=" pdftag="H2" isBookmarkSet="no" bookmark="yes" Order="_x0031_"/>
  <Shape xmlns="" ID="uia5G5kX5wmJH05MgaeSYKkfdZs=" artifact="_x0030_" pdftag="Figure" isBookmarkSet="no" bookmark="no" validate="yes" Order="_x0034_" formula="no" Lang=""/>
  <Shape xmlns="" ID="6aiBlWT6fxZmx3ZFECyl1wJsqnc=" pdftag="P" isBookmarkSet="no" bookmark="no" Order="_x0032_"/>
  <Shape xmlns="" ID="DsSxQ/qxE3i6OxWKG4WV/iQdN18=" pdftag="P" isBookmarkSet="no" bookmark="no" Order="_x0033_"/>
  <Shape xmlns="" ID="2VK34J/93XjNky2OqJueP9OuAVc=" pdftag="H2" isBookmarkSet="no" bookmark="yes" Order="_x0031_"/>
  <Shape xmlns="" ID="0NklhjOyPE9g+zUJ4Q8ST2wypPU=" artifact="_x0030_" pdftag="Figure" isBookmarkSet="no" bookmark="no" validate="yes" Order="_x0035_" formula="no" Lang=""/>
  <Shape xmlns="" ID="KHnNkgmxqmW28hXKem9q/aFZgQE=" artifact="_x0030_" pdftag="Figure" isBookmarkSet="no" bookmark="no" validate="yes" Order="_x0034_" formula="no" Lang=""/>
  <Shape xmlns="" ID="rQY4F95plUs+zF8PmGFlRRLLZIk=" artifact="_x0030_" pdftag="Figure" isBookmarkSet="no" bookmark="no" validate="yes" Order="_x0033_" formula="no" Lang=""/>
  <Shape xmlns="" ID="WFXqE3uv1WYKvwRlQVXPTqcA/B8=" artifact="_x0030_" pdftag="Figure" isBookmarkSet="no" bookmark="no" validate="yes" Order="_x0034_" formula="no" Lang=""/>
  <Shape xmlns="" ID="ElUYJQwnS/wyLPar6IEvQioFfIg=" pdftag="H2" isBookmarkSet="no" bookmark="yes" Order="_x0031_"/>
  <Shape xmlns="" ID="geVZthYUk5kpgMGuQlHvIcXJkNk=" pdftag="P" isBookmarkSet="no" bookmark="no" Order="_x0032_"/>
  <Shape xmlns="" ID="3ByzyFzCwITDgyMMGFgFKhtWzcI=" artifact="_x0030_" pdftag="Figure" isBookmarkSet="no" bookmark="no" validate="yes" Order="_x0033_" formula="no" Lang=""/>
  <Shape xmlns="" ID="JWTX3lTzV5r0G/090lKiFQKrb3k=" artifact="_x0030_" pdftag="Figure" isBookmarkSet="no" bookmark="no" validate="yes" Order="_x0034_" formula="no" Lang=""/>
  <Shape xmlns="" ID="ZDXX4YvUtXByjPPfhjBSZXaUH5A=" pdftag="H2" isBookmarkSet="no" bookmark="yes" Order="_x0031_"/>
  <Shape xmlns="" ID="OJJJ1ied/3IF9TOJoRLDhRCET5Q=" pdftag="P" isBookmarkSet="no" bookmark="no" Order="_x0032_"/>
  <Shape xmlns="" ID="6zwTuhLIwB0UsIaaPiBKv5nsytw=" pdftag="P" isBookmarkSet="no" bookmark="no" Order="_x0032_"/>
  <Shape xmlns="" ID="Wb2gE0TIofODPqV5FdFE/9BaysI=" pdftag="P" isBookmarkSet="no" bookmark="no" Order="_x0033_"/>
  <Shape xmlns="" ID="RTO2rngncW9lCL6LdpN30259CiE=" pdftag="H2" isBookmarkSet="no" bookmark="yes" Order="_x0031_"/>
  <Shape xmlns="" ID="46qo0JlIyd2+xKY8Sbgrqzgo9xw=" pdftag="P" isBookmarkSet="no" bookmark="no" Order="_x0032_"/>
  <Shape xmlns="" ID="15igHAWqhewwjXhFsHBy3FiJROY=" pdftag="P" isBookmarkSet="no" bookmark="no" Order="_x0033_"/>
  <Shape xmlns="" ID="m7kj/Mhzz2rT0AMhXnPbucshyRE=" pdftag="H2" isBookmarkSet="no" bookmark="yes" Order="_x0031_"/>
  <Shape xmlns="" ID="gQ2tZzBSDd8ei9TJddabxkmn6J4=" pdftag="P" isBookmarkSet="no" bookmark="no" Order="_x0032_"/>
  <Shape xmlns="" ID="mkoE4MbkE0FD2YZmqS0mWYo/veY=" pdftag="P" isBookmarkSet="no" bookmark="no" Order="_x0033_"/>
  <Shape xmlns="" ID="8wMyv3IMMmxhvM2yM+jrIUgc2Hk=" pdftag="H2" isBookmarkSet="no" bookmark="yes" Order="_x0031_"/>
  <Shape xmlns="" ID="TS56EFA1878hDHwYpk/TNrWZBhg=" pdftag="H2" isBookmarkSet="no" bookmark="yes" Order="_x0031_"/>
  <Shape xmlns="" ID="NlDfE2hmFyasLE4uM2epKq5TJOM=" artifact="_x0030_" pdftag="Figure" isBookmarkSet="no" bookmark="no" validate="yes" Order="_x0032_" formula="no" Lang=""/>
  <Shape xmlns="" ID="xFRuEjdWwSb8FW5cvW1+thGiK4Y=" pdftag="P" isBookmarkSet="no" bookmark="no" Order="_x0033_"/>
  <Shape xmlns="" ID="vjSXckHhQlkvc94J5Mh4Y+qcCb8=" Order="_x0034_" pdftag="_x005B_Artifact_x005D_" isBookmarkSet="no" bookmark="no"/>
  <Shape xmlns="" ID="b+dwloxa//ThPnWgsHtKqaKIy6w=" pdftag="P" isBookmarkSet="no" bookmark="no" Order="_x0033_"/>
  <Shape xmlns="" ID="fs0eo998Mqt0FFnD57CIYxCx1Wk=" pdftag="" Order="_x0032_" artifact="_x0031_" validate="no" formula="no" inline="no"/>
  <Shape xmlns="" ID="LUJd9pYs65bFD8KMXHripJxWd3g=" pdftag="P" isBookmarkSet="no" bookmark="no" Order="_x0034_"/>
  <Shape xmlns="" ID="WsIw4r7LPqihM7SQAm6ErfiHHFM=" pdftag="H2" isBookmarkSet="no" bookmark="yes" Order="_x0031_"/>
  <Shape xmlns="" ID="OXHxm0o9kivdHz/Re+edIooRogA=" artifact="_x0030_" pdftag="Figure" isBookmarkSet="no" bookmark="no" validate="yes" Order="_x0032_" formula="no" Lang=""/>
  <Shape xmlns="" ID="Awt+PFeujIvWesjPeEt589h7hvc=" pdftag="P" isBookmarkSet="no" bookmark="no" Order="_x0032_"/>
  <Shape xmlns="" ID="R0Rvu/2vanhxBmRXNDrAFcUs2vU=" pdftag="H2" isBookmarkSet="no" bookmark="yes" Order="_x0031_"/>
  <Shape xmlns="" ID="fZvCR4vuHDw0F6r2H9/zbcc92W8=" pdftag="P" isBookmarkSet="no" bookmark="no" Order="_x0032_"/>
  <Shape xmlns="" ID="ij3nqt+JdRXWui0eqIXofq6KG30=" pdftag="P" isBookmarkSet="no" bookmark="no" Order="_x0033_"/>
  <Shape xmlns="" ID="Y8jMeE8F0ZuQaTUsoBmcgkNQcZU=" pdftag="H2" isBookmarkSet="no" bookmark="yes" Order="_x0031_"/>
  <Shape xmlns="" ID="LxoZTVXZWtcqOppvPTbnfPDQHus=" pdftag="H2" isBookmarkSet="no" bookmark="yes" Order="_x0031_"/>
  <Shape xmlns="" ID="iy7nmzfLpxgJvqiyASd+my8aF4k=" pdftag="H3" isBookmarkSet="no" bookmark="yes" Order="_x0032_"/>
  <Shape xmlns="" ID="4HwiD7C2U/gNmPzAGgX5IR9a42w=" artifact="_x0030_" pdftag="Figure" isBookmarkSet="no" bookmark="no" validate="yes" Order="_x0033_" formula="no" Lang=""/>
  <Shape xmlns="" ID="090q1/TwlpMuaqFisz4EyLt3y04=" artifact="_x0030_" pdftag="Figure" isBookmarkSet="no" bookmark="no" validate="yes" Order="_x0033_" formula="no" Lang=""/>
  <Shape xmlns="" ID="nO/9fL61Hx46Py8OXrBoRL2eJew=" pdftag="P" isBookmarkSet="no" bookmark="no" Order="_x0034_"/>
  <Shape xmlns="" ID="qYZjCxKPgAqNFx6SX05WYkGhBWk=" pdftag="" Order="_x0032_" artifact="_x0031_" validate="no" formula="no" inline="no"/>
  <Shape xmlns="" ID="Oabdstwh7fD66oZQ0FyXGGJsc4Y=" pdftag="P" isBookmarkSet="no" bookmark="no" Order="_x0035_"/>
  <Shape xmlns="" ID="dWP6UfKYc9SY0tphvycej99PG+c=" pdftag="H2" isBookmarkSet="no" bookmark="yes" Order="_x0031_"/>
  <Shape xmlns="" ID="rpQwXBcFeZX+R0HxZ18/qpOLQ4E=" pdftag="Figure" artifact="_x0030_" isBookmarkSet="no" bookmark="no" validate="yes" Order="_x0032_" Lang=""/>
  <Shape xmlns="" ID="kAnty9AyMCooN2uelY0uua9nNmM=" pdftag="P" isBookmarkSet="no" bookmark="no" Order="_x0032_"/>
  <Shape xmlns="" ID="DlfR5Ts/3jAvhfRw/r+s1fSZeYU=" pdftag="H2" isBookmarkSet="no" bookmark="yes" Order="_x0031_"/>
  <Shape xmlns="" ID="thQ3N1y6jXkCIvkYZQPCV3SixVI=" formula="no" inline="no" Order="_x0033_" isBookmarkSet="no" bookmark="no" pdftag="_x005B_Artifact_x005D_" artifact="_x0031_" validate="no" Lang=""/>
  <Shape xmlns="" ID="mYKBxcJGqPkta74ZKoRohsXa4tY=" formula="no" inline="no" pdftag="Figure" artifact="_x0030_" isBookmarkSet="no" bookmark="no" validate="yes" Order="_x0033_" Lang=""/>
  <Shape xmlns="" ID="ACs53Yi+R3aAbm/DzPNxUptSFKk=" formula="no" inline="no" pdftag="Figure" artifact="_x0030_" isBookmarkSet="no" bookmark="no" validate="yes" Order="_x0036_" Lang=""/>
  <Shape xmlns="" ID="I3twJ0kEkxeqZG6cgpICuzfvQ5E=" formula="no" inline="no" pdftag="Figure" artifact="_x0030_" isBookmarkSet="no" bookmark="no" validate="yes" Order="_x0039_" Lang=""/>
  <Shape xmlns="" ID="FOV4T7bmK/yENBdJH9UyfXfi4Nc=" pdftag="P" isBookmarkSet="no" bookmark="no" Order="_x0034_"/>
  <Shape xmlns="" ID="Gh3d0+XzFq5lh4FaE3zBda75AwQ=" pdftag="P" isBookmarkSet="no" bookmark="no" Order="_x0037_"/>
  <Shape xmlns="" ID="S3zzV0stPKxADxL0GOtbR+3k0ag=" pdftag="P" isBookmarkSet="no" bookmark="no" Order="_x0031_0"/>
  <Shape xmlns="" ID="3rjjuoZ0xo+D6Fsr9pvp7Y8VTzo=" pdftag="P" isBookmarkSet="no" bookmark="no" Order="_x0038_"/>
  <Shape xmlns="" ID="M9eR09rijSXxUjt1qSUw0BedxXU=" pdftag="P" isBookmarkSet="no" bookmark="no" Order="_x0035_"/>
  <Shape xmlns="" ID="KSdCf6a2t7iw0OkAbARVjjki0Pw=" pdftag="P" isBookmarkSet="no" bookmark="no" Order="_x0032_"/>
  <Shape xmlns="" ID="ePuUC4TtafHBP5t5aqmrOjiWjuI=" pdftag="H2" isBookmarkSet="no" bookmark="yes" Order="_x0031_"/>
  <Shape xmlns="" ID="8pAB/s4y+X72UPMFswW2/aA5vuo=" pdftag="H2" isBookmarkSet="no" bookmark="yes" Order="_x0031_"/>
  <Shape xmlns="" ID="jYrT+qKfrUFKYpFWtUlY81wTXrs=" Order="_x0031_1" artifact="_x0031_" pdftag="_x005B_Artifact_x005D_" formula="no" inline="no" isBookmarkSet="no" bookmark="no" validate="no" Lang=""/>
  <Shape xmlns="" ID="odOzzeMGh7MHw3uExwXkWj1Xofo=" Order="_x0032_" isBookmarkSet="no" bookmark="no" pdftag="_x005B_Artifact_x005D_" artifact="_x0031_" validate="no" formula="no" Lang=""/>
  <Shape xmlns="" ID="ENxPrGcgAF5wmpDZ2kEwd+HE6yE=" Order="_x0035_" isBookmarkSet="no" bookmark="no" pdftag="_x005B_Artifact_x005D_" artifact="_x0031_" validate="no" formula="no" Lang=""/>
  <Shape xmlns="" ID="IF7m3h5CLKghKyxKHRh7t7yD7ww=" Order="_x0038_" isBookmarkSet="no" bookmark="no" pdftag="_x005B_Artifact_x005D_" artifact="_x0031_" validate="no" formula="no" Lang=""/>
  <Shape xmlns="" ID="W+UBFE0TSBBDGDeP6bfXMVADGIo=" pdftag="P" isBookmarkSet="no" bookmark="no" Order="_x0032_"/>
  <Shape xmlns="" ID="5Dzz5BpWfpPMB4a6E0yzT7Gkx5c=" pdftag="P" isBookmarkSet="no" bookmark="no" Order="_x0034_"/>
  <Shape xmlns="" ID="CjKWGTYV7/l1nxy/bocfuiDPVS0=" pdftag="P" isBookmarkSet="no" bookmark="no" Order="_x0036_"/>
  <Shape xmlns="" ID="/uARacU7iKOVd/0d3oGpRydEa8Y=" pdftag="P" isBookmarkSet="no" bookmark="no" Order="_x0033_"/>
  <Shape xmlns="" ID="cvfwAokanmTHvp+J3X3PMnjFlzc=" pdftag="P" isBookmarkSet="no" bookmark="no" Order="_x0035_"/>
  <Shape xmlns="" ID="HryMiAfcKw/FgvL8MolHJn9ylw4=" pdftag="P" isBookmarkSet="no" bookmark="no" Order="_x0037_"/>
  <Shape xmlns="" ID="P36uNtcRKaywyc8OAkbzRUo/UUU=" pdftag="P" isBookmarkSet="no" bookmark="no" Order="_x0032_"/>
  <Shape xmlns="" ID="LT9xDWTRd75UadVdLLu+hLruo6Q=" pdftag="H2" isBookmarkSet="no" bookmark="yes" Order="_x0031_"/>
  <Shape xmlns="" ID="Qbr4w1fiDj+ZSVPGUuChTdPctTY=" formula="no" inline="no" Order="_x0033_" isBookmarkSet="no" bookmark="no" pdftag="_x005B_Artifact_x005D_" artifact="_x0031_" validate="no" Lang=""/>
  <Shape xmlns="" ID="A2KrTY+l8MLNgh0bS/42pUhJslE=" artifact="_x0030_" pdftag="Figure" isBookmarkSet="no" bookmark="no" validate="yes" Order="_x0034_" formula="no" Lang=""/>
  <Shape xmlns="" ID="VRhligrwJ6lmQkC3VzZt2/cbic4=" pdftag="P" artifact="_x0030_" isBookmarkSet="yes" bookmark="no" Order="_x0033_"/>
  <Shape xmlns="" ID="FsSVHQ9EMqbwppQc4aDqHtTUqUI=" isBookmarkSet="no" pdftag="H2" artifact="_x0030_" bookmark="yes" Order="_x0032_"/>
  <Shape xmlns="" ID="oCqfrq0pDyU028Wff/Ai+qOFvPc=" artifact="_x0030_" pdftag="Figure" isBookmarkSet="no" bookmark="no" validate="yes" Order="_x0031_" formula="no" Lang=""/>
  <Shape xmlns="" ID="WjolQI/vxB26EnSSJCJPoOyL+u4=" pdftag="H2" isBookmarkSet="no" bookmark="yes" Order="_x0031_"/>
  <Shape xmlns="" ID="hCCeMc8uYaL2WjRAct5q4/iAazc=" Order="_x0033_" pdftag="_x005B_Artifact_x005D_" isBookmarkSet="no" bookmark="no"/>
  <Shape xmlns="" ID="n2qV/kwwuENiOOD6KK9vSQcPF1I=" artifact="_x0030_" pdftag="Figure" isBookmarkSet="no" bookmark="no" validate="yes" Order="_x0032_" formula="no" Lang=""/>
  <Shape xmlns="" ID="Dm4V86w7/kCqOnkhTPpwHmoY6/0=" pdftag="H2" isBookmarkSet="no" bookmark="yes" Order="_x0031_"/>
  <Shape xmlns="" ID="ysVtwexDOlQaijtDb4icV3G74Cs=" pdftag="P" isBookmarkSet="no" bookmark="no" Order="_x0032_"/>
  <Shape xmlns="" ID="3RGTFV6gs2YVcpO7rcKwwnBtV6k=" pdftag="P" isBookmarkSet="no" bookmark="no" Order="_x0034_"/>
  <Shape xmlns="" ID="ZVzKAKbwpyI4aWy8jnk+ArjhT1o=" artifact="_x0030_" pdftag="Figure" isBookmarkSet="no" bookmark="no" validate="yes" Order="_x0033_" formula="no" Lang=""/>
  <Shape xmlns="" ID="NRYjwLs3J0+zh+tptCojrKeX0gs=" pdftag="H2" isBookmarkSet="no" bookmark="yes" Order="_x0031_"/>
  <Shape xmlns="" ID="BZl2lBG1NCGZnOfYLmJtPMDOSnE=" pdftag="P" isBookmarkSet="no" bookmark="no" Order="_x0032_"/>
  <Shape xmlns="" ID="G5r1Pfq1dYPFGBluGC4vzWBoi8k=" artifact="_x0030_" pdftag="Figure" isBookmarkSet="no" bookmark="no" validate="yes" Order="_x0033_" formula="no" Lang=""/>
  <Shape xmlns="" ID="H7/Wnbx5RuMwc1Ba2UAb/jmZGrk=" Order="_x0034_" pdftag="_x005B_Artifact_x005D_" isBookmarkSet="no" bookmark="no"/>
  <Shape xmlns="" ID="bOqANid3tBqWJz2B50FkCcYIsrs=" pdftag="H2" isBookmarkSet="no" bookmark="yes" Order="_x0031_"/>
  <Shape xmlns="" ID="sYIz2Dupd60T9v394cjwncYQK7o=" pdftag="P" isBookmarkSet="no" bookmark="no" Order="_x0032_"/>
  <Shape xmlns="" ID="rDR5Y4GojVRYWO/QDHOm/LfS4Bw=" artifact="_x0030_" pdftag="Figure" isBookmarkSet="no" bookmark="no" validate="yes" Order="_x0033_" formula="no" Lang=""/>
  <Shape xmlns="" ID="dFdlEczzi57Z0J/jJ4VW2+D0ClM=" pdftag="H2" isBookmarkSet="no" bookmark="yes" Order="_x0031_"/>
  <Shape xmlns="" ID="8h2C6V9w6pRyUVK6Df4P1ceHCZA=" isBookmarkSet="yes" bookmark="no" pdftag="P" artifact="_x0030_" Order="_x0032_"/>
  <Shape xmlns="" ID="DLamhwmtF4OQ+KDJqwuOwtT8qQ8=" artifact="_x0030_" pdftag="Figure" isBookmarkSet="no" bookmark="no" validate="yes" Order="_x0033_" formula="no" Lang=""/>
  <SubText xmlns="" ID="bVvv225gq7y158jQ+frmJdfOQwA=" ActualText=""/>
  <SubText xmlns="" ID="E6wsOM45MTqNrOHcMNHmWsJIlnw=" ActualText=""/>
  <SubText xmlns="" ID="mYKBxcJGqPkta74ZKoRohsXa4tY=" ActualText=""/>
  <SubText xmlns="" ID="ACs53Yi+R3aAbm/DzPNxUptSFKk=" ActualText=""/>
  <SubText xmlns="" ID="I3twJ0kEkxeqZG6cgpICuzfvQ5E=" ActualText=""/>
  <SubText xmlns="" ID="jYrT+qKfrUFKYpFWtUlY81wTXrs=" ActualText=""/>
  <Shape xmlns="" ID="hhzgNcvGj5AGq/SKysNuOFN/6bE=" pdftag="H2" isBookmarkSet="no" bookmark="yes" Order="_x0031_"/>
  <table xmlns="" ID="FOV4T7bmK/yENBdJH9UyfXfi4Nc=" Header="yes" Exclude="no" Caption="no" Scope="Row" type="_x0033_" HRows="_x0030_" HCols="_x0030_" Summary="" TableLinerizing="H" SpeakText="no" LinkedHeaders=""/>
  <table xmlns="" ID="y8fagihCAVLvjsizlj8u6MBmvog=" Scope="" Header="no" Exclude="no" Caption="no" LinkedHeaders="_x0031__1_FOV4T7bmK_x002F_yENBdJH9UyfXfi4Nc_x003D_"/>
  <table xmlns="" ID="1W4PtnBMWwJHYhx6iJ0bk/xNcD0=" Scope="" Header="no" Exclude="no" Caption="no" LinkedHeaders="_x0031__1_FOV4T7bmK_x002F_yENBdJH9UyfXfi4Nc_x003D_"/>
  <table xmlns="" ID="DTBQWu02w7cN3+YPWRBOpRnmn7g=" Header="yes" Exclude="no" Caption="no" Scope="Row" LinkedHeaders=""/>
  <table xmlns="" ID="c+HJrGYaOwluYzvWg+p0aVYdoIs=" Scope="" Header="no" Exclude="no" Caption="no" LinkedHeaders="_x0032__1_FOV4T7bmK_x002F_yENBdJH9UyfXfi4Nc_x003D_"/>
  <table xmlns="" ID="WaYjDUBk6EV9Jgh6uaQR+fexCzk=" Scope="" Header="no" Exclude="no" Caption="no" LinkedHeaders="_x0032__1_FOV4T7bmK_x002F_yENBdJH9UyfXfi4Nc_x003D_"/>
  <table xmlns="" ID="bPSbA9D/emG4We6JKFmEEFyhiXM=" Header="yes" Exclude="no" Caption="no" Scope="Row" LinkedHeaders=""/>
  <table xmlns="" ID="Qv/JObe5AFIKVRaVSQA+8RMiRp4=" Scope="" Header="no" Exclude="no" Caption="no" LinkedHeaders="_x0033__1_FOV4T7bmK_x002F_yENBdJH9UyfXfi4Nc_x003D_"/>
  <table xmlns="" ID="554HSpl71m+/8BQRDNvmKkUrJOM=" Scope="" Header="no" Exclude="no" Caption="no" LinkedHeaders="_x0033__1_FOV4T7bmK_x002F_yENBdJH9UyfXfi4Nc_x003D_"/>
  <table xmlns="" ID="Gh3d0+XzFq5lh4FaE3zBda75AwQ=" Header="yes" Exclude="no" Caption="no" Scope="Row" type="_x0033_" HRows="_x0030_" HCols="_x0030_" Summary="" TableLinerizing="H" SpeakText="no" LinkedHeaders=""/>
  <table xmlns="" ID="97mPafQl1fJF7k4IwRNDk/v399M=" Scope="" Header="no" Exclude="no" Caption="no" LinkedHeaders="_x0031__1_Gh3d0_x002B_XzFq5lh4FaE3zBda75AwQ_x003D_"/>
  <table xmlns="" ID="J9WEz+c9546yWTLhiGneFrHL4Fg=" Scope="" Header="no" Exclude="no" Caption="no" LinkedHeaders="_x0031__1_Gh3d0_x002B_XzFq5lh4FaE3zBda75AwQ_x003D_"/>
  <table xmlns="" ID="C+mUqjYNJkZrC6+mz8TScfyck4s=" Header="yes" Exclude="no" Caption="no" Scope="Row" LinkedHeaders=""/>
  <table xmlns="" ID="oJDBZKw48/uY+utsp/7gOp0Hadw=" Scope="" Header="no" Exclude="no" Caption="no" LinkedHeaders="_x0032__1_Gh3d0_x002B_XzFq5lh4FaE3zBda75AwQ_x003D_"/>
  <table xmlns="" ID="y9lCYas8bfCcENYOBbJG1XBITc8=" Scope="" Header="no" Exclude="no" Caption="no" LinkedHeaders="_x0032__1_Gh3d0_x002B_XzFq5lh4FaE3zBda75AwQ_x003D_"/>
  <table xmlns="" ID="64ypE6qumhgytd4rRbQMbxhF2yI=" Header="yes" Exclude="no" Caption="no" Scope="Row" LinkedHeaders=""/>
  <table xmlns="" ID="Z9KJo0OSBy44LfnZlC/aKySlJBs=" Scope="" Header="no" Exclude="no" Caption="no" LinkedHeaders="_x0033__1_Gh3d0_x002B_XzFq5lh4FaE3zBda75AwQ_x003D_"/>
  <table xmlns="" ID="cceAecmh0xiYRyyrmMaCDTcAEHY=" Scope="" Header="no" Exclude="no" Caption="no" LinkedHeaders="_x0033__1_Gh3d0_x002B_XzFq5lh4FaE3zBda75AwQ_x003D_"/>
  <table xmlns="" ID="S3zzV0stPKxADxL0GOtbR+3k0ag=" Header="yes" Exclude="no" Caption="no" Scope="Row" type="_x0033_" HRows="_x0030_" HCols="_x0030_" Summary="" TableLinerizing="H" SpeakText="no" LinkedHeaders=""/>
  <table xmlns="" ID="qQSBMZS2LQoTM6OeL+GeSW5x6VI=" Scope="" Header="no" Exclude="no" Caption="no" LinkedHeaders="_x0031__1_S3zzV0stPKxADxL0GOtbR_x002B_3k0ag_x003D_"/>
  <table xmlns="" ID="RYXefeyfsJG+Z7KvcG5O1ToxaHI=" Scope="" Header="no" Exclude="no" Caption="no" LinkedHeaders="_x0031__1_S3zzV0stPKxADxL0GOtbR_x002B_3k0ag_x003D_"/>
  <table xmlns="" ID="wIxJH0WfTFH2PHLHCRdRhOsh5JQ=" Header="yes" Exclude="no" Caption="no" Scope="Row" LinkedHeaders=""/>
  <table xmlns="" ID="YO4amhdl31hlegKrzzYnhpBWNN0=" Scope="" Header="no" Exclude="no" Caption="no" LinkedHeaders="_x0032__1_S3zzV0stPKxADxL0GOtbR_x002B_3k0ag_x003D_"/>
  <table xmlns="" ID="lULPaapHi9sv8+Y6GA3+BHoLjqI=" Scope="" Header="no" Exclude="no" Caption="no" LinkedHeaders="_x0032__1_S3zzV0stPKxADxL0GOtbR_x002B_3k0ag_x003D_"/>
  <table xmlns="" ID="D0xgXBQ2C17dvOr4cmiW6La6ysw=" Header="yes" Exclude="no" Caption="no" Scope="Row" LinkedHeaders=""/>
  <table xmlns="" ID="iqvflih87XhJfsCFvAFsbj3EovQ=" Scope="" Header="no" Exclude="no" Caption="no" LinkedHeaders="_x0033__1_S3zzV0stPKxADxL0GOtbR_x002B_3k0ag_x003D_"/>
  <table xmlns="" ID="69oUG98O9l7C3YA1NcpQHApsakY=" Scope="" Header="no" Exclude="no" Caption="no" LinkedHeaders="_x0033__1_S3zzV0stPKxADxL0GOtbR_x002B_3k0ag_x003D_"/>
  <table xmlns="" ID="/uARacU7iKOVd/0d3oGpRydEa8Y=" type="_x0030_" HRows="_x0030_" HCols="_x0030_" Summary="" TableLinerizing="H" Header="no" Caption="no" Exclude="no" LinkedHeaders="" Scope=""/>
  <table xmlns="" ID="SOiGlL4hJzNWglR430OjjKejQzM=" Header="no" Caption="no" Exclude="no" LinkedHeaders="" Scope=""/>
  <table xmlns="" ID="7Wg7E488/xjNQsXF7HCKA+0yP00=" Header="no" Caption="no" Exclude="no" LinkedHeaders="" Scope=""/>
  <table xmlns="" ID="1vS3HkYsdu4+O8GT5nFV0RLotSE=" Header="no" Caption="no" Exclude="no" LinkedHeaders="" Scope=""/>
  <table xmlns="" ID="kJAeHso7R3CAz8d9HPMCYU7opY0=" Header="no" Caption="no" Exclude="no" LinkedHeaders="" Scope=""/>
  <table xmlns="" ID="Ed4R9EZZauFPnLCvqwbm4nAegak=" Header="no" Caption="no" Exclude="no" LinkedHeaders="" Scope=""/>
  <table xmlns="" ID="cvfwAokanmTHvp+J3X3PMnjFlzc=" type="_x0030_" HRows="_x0030_" HCols="_x0030_" Summary="" TableLinerizing="H" Header="no" Caption="no" Exclude="no" LinkedHeaders="" Scope=""/>
  <table xmlns="" ID="HIWgSiYFT5M0qZvwvIkvqCNz9aE=" Header="no" Caption="no" Exclude="no" LinkedHeaders="" Scope=""/>
  <table xmlns="" ID="VsZHMh+dEoPBJskt6MBU22OOicY=" Header="no" Caption="no" Exclude="no" LinkedHeaders="" Scope=""/>
  <table xmlns="" ID="hlg+Dw5139m6XdF2v+LJc7CUyuk=" Header="no" Caption="no" Exclude="no" LinkedHeaders="" Scope=""/>
  <table xmlns="" ID="+aWCdZIUkWavfdD0fdwn5Pruzrw=" Header="no" Caption="no" Exclude="no" LinkedHeaders="" Scope=""/>
  <table xmlns="" ID="0/uxTVpoyuYG0FoD3LSC4heiwEg=" Header="no" Caption="no" Exclude="no" LinkedHeaders="" Scope=""/>
  <table xmlns="" ID="HryMiAfcKw/FgvL8MolHJn9ylw4=" type="_x0030_" HRows="_x0030_" HCols="_x0030_" Summary="" TableLinerizing="H" Header="no" Caption="no" Exclude="no" LinkedHeaders="" Scope=""/>
  <table xmlns="" ID="4ec87uH9kjB6eqS1ED42QyskIgg=" Header="no" Caption="no" Exclude="no" LinkedHeaders="" Scope=""/>
  <table xmlns="" ID="uuaqqUBZLqn6f7XQn7gsubd+3FU=" Header="no" Caption="no" Exclude="no" LinkedHeaders="" Scope=""/>
  <table xmlns="" ID="g0UlRVxMdlb8u02krvkonIRm8DM=" Header="no" Caption="no" Exclude="no" LinkedHeaders="" Scope=""/>
  <table xmlns="" ID="NyvsEqp83V6eEbGhWrVxvp1Mq6U=" Header="no" Caption="no" Exclude="no" LinkedHeaders="" Scope=""/>
  <table xmlns="" ID="2chip6ouDr5tJtuWQXWN7UMW+vY=" Header="no" Caption="no" Exclude="no" LinkedHeaders="" Scope=""/>
  <Shape xmlns="" ID="N9yvEKhn7fKfoR+aW3FMjx1MY4A=" pdftag="P" isBookmarkSet="no" Order="_x0032_" bookmark="no"/>
  <HyperLink xmlns="" ID="3RGTFV6gs2YVcpO7rcKwwnBtV6k=372021128604.075_379.5584" plainAltText="_x202A_" language="" Lang=""/>
  <HyperLink xmlns="" ID="3RGTFV6gs2YVcpO7rcKwwnBtV6k=372021122728.575_379.5584" plainAltText="_x202C_" language="" Lang=""/>
  <SubText xmlns="" ID="bIMOfxZwe+PD+MVCq8V/hRCUu1Q=" ActualText=""/>
  <SubText xmlns="" ID="5dmKAl0kcULA+hKJ+SdSNtpTmi8=" ActualText=""/>
  <SubText xmlns="" ID="LQHBSLZnshmeVG1dQiwwbj/A20E=" ActualText=""/>
  <SubText xmlns="" ID="6M2U+BUf0yMhViMUSm/iA+COYW0=" ActualText=""/>
  <SubText xmlns="" ID="jYVVXwziyMWS9uduD8CS0hlsGKo=" ActualText=""/>
  <SubText xmlns="" ID="pwVVRSRSRUGqWtIB8EY8l5I7Ndg=" ActualText=""/>
  <SubText xmlns="" ID="LBytw1a5MM1b9+qppFcROcF5FDU=" ActualText=""/>
  <SubText xmlns="" ID="KGnDGpPWDilInBryWFyc8igux6g=" ActualText=""/>
  <SubText xmlns="" ID="51IYM/6rExNy30VEYpJOfKe78Ng=" ActualText=""/>
  <SubText xmlns="" ID="hsv2uP7PmRPAnKzlNwyF/CgjA5M=" ActualText=""/>
  <SubText xmlns="" ID="3NS/30yDpvYHowbzkI3gbLuHI0k=" ActualText=""/>
  <SubText xmlns="" ID="i7fU74rkn9jBzxpP0zXHZGB5X+w=" ActualText=""/>
  <SubText xmlns="" ID="tPya8DsvZB7CQLJwlmrndiQGLzo=" ActualText=""/>
  <SubText xmlns="" ID="5pdU8KuE5sN5C0pcvjmOv6gbM0E=" ActualText=""/>
  <SubText xmlns="" ID="c5F6ueAk31r6cCQ5jugnFwIOeKs=" ActualText=""/>
  <SubText xmlns="" ID="hHW3Vaw+if2oMpBej+874gLpcUw=" ActualText=""/>
  <SubText xmlns="" ID="E7MvtyujfeyJgxarxBAp4rMPQKI=" ActualText=""/>
  <SubText xmlns="" ID="qtlEq4OZaNRmxvwBBGtyYd+Z4b8=" ActualText=""/>
  <SubText xmlns="" ID="aG2emlqjJdzt0wtumjzMNij5NBY=" ActualText=""/>
  <SubText xmlns="" ID="yrSvXgg09+N+JwbY6NeaewpzoLg=" ActualText=""/>
  <SubText xmlns="" ID="iRC0kUr+SQxjX0oQueaCi49xP9M=" ActualText=""/>
  <SubText xmlns="" ID="sZAw+Oeg4DOQFlCWG+HQrnrAOIs=" ActualText=""/>
  <SubText xmlns="" ID="GggSmFwZ+r5tWhSZaPIDQb/YB5Y=" ActualText=""/>
  <SubText xmlns="" ID="FhXHy7E+JZf8BirzkzLGo7aRd+M=" ActualText=""/>
  <SubText xmlns="" ID="uia5G5kX5wmJH05MgaeSYKkfdZs=" ActualText=""/>
  <SubText xmlns="" ID="0NklhjOyPE9g+zUJ4Q8ST2wypPU=" ActualText=""/>
  <SubText xmlns="" ID="KHnNkgmxqmW28hXKem9q/aFZgQE=" ActualText=""/>
  <SubText xmlns="" ID="rQY4F95plUs+zF8PmGFlRRLLZIk=" ActualText=""/>
  <SubText xmlns="" ID="WFXqE3uv1WYKvwRlQVXPTqcA/B8=" ActualText=""/>
  <SubText xmlns="" ID="3ByzyFzCwITDgyMMGFgFKhtWzcI=" ActualText=""/>
  <SubText xmlns="" ID="JWTX3lTzV5r0G/090lKiFQKrb3k=" ActualText=""/>
  <SubText xmlns="" ID="NlDfE2hmFyasLE4uM2epKq5TJOM=" ActualText=""/>
  <SubText xmlns="" ID="OXHxm0o9kivdHz/Re+edIooRogA=" ActualText=""/>
  <SubText xmlns="" ID="4HwiD7C2U/gNmPzAGgX5IR9a42w=" ActualText=""/>
  <SubText xmlns="" ID="090q1/TwlpMuaqFisz4EyLt3y04=" ActualText=""/>
  <SubText xmlns="" ID="rpQwXBcFeZX+R0HxZ18/qpOLQ4E=" ActualText=""/>
  <SubText xmlns="" ID="A2KrTY+l8MLNgh0bS/42pUhJslE=" ActualText=""/>
  <SubText xmlns="" ID="oCqfrq0pDyU028Wff/Ai+qOFvPc=" ActualText=""/>
  <SubText xmlns="" ID="n2qV/kwwuENiOOD6KK9vSQcPF1I=" ActualText=""/>
  <SubText xmlns="" ID="ZVzKAKbwpyI4aWy8jnk+ArjhT1o=" ActualText=""/>
  <SubText xmlns="" ID="G5r1Pfq1dYPFGBluGC4vzWBoi8k=" ActualText=""/>
  <SubText xmlns="" ID="rDR5Y4GojVRYWO/QDHOm/LfS4Bw=" ActualText=""/>
  <SubText xmlns="" ID="DLamhwmtF4OQ+KDJqwuOwtT8qQ8=" ActualText=""/>
  <Shape xmlns="" ID="B2O4zw9Y4LZNc+viqkqArk38gX4=" pdftag="Figure" isBookmarkSet="no" formula="no" inline="no" bookmark="no" Lang="" Order="_x0032_" artifact="_x0030_" validate="no"/>
  <HyperLink xmlns="" ID="1mwpqJ1rv9FJUsA094HUv9y8nhU=142615195682.35_127.0462" plainAltText="DisabilityHubMN.org" language="" Lang=""/>
  <HyperLink xmlns="" ID="1mwpqJ1rv9FJUsA094HUv9y8nhU=-149502499282.35_245.1262" plainAltText="DB101.org" language="" Lang=""/>
  <HyperLink xmlns="" ID="1mwpqJ1rv9FJUsA094HUv9y8nhU=-148079472482.35_293.3662" plainAltText="HB101.org" language="" Lang=""/>
  <HyperLink xmlns="" ID="1mwpqJ1rv9FJUsA094HUv9y8nhU=152941945382.35_341.6062" plainAltText="MinnesotaHelp" language="" Lang=""/>
  <HyperLink xmlns="" ID="BefFjWO9ek2xn7hMn7lqKefZimY=22092472182.35_160.6462" plainAltText="www.disabilityhubmn.org" language="" Lang=""/>
  <HyperLink xmlns="" ID="BefFjWO9ek2xn7hMn7lqKefZimY=173953005082.35_279.4462" plainAltText="abigail.helget_x0040_state.mn.us" language="" Lang=""/>
  <HyperLink xmlns="" ID="QyszfYykeTYfFs20Zdz5LUF1LM8=" plainAltText="https:_x002F__x002F_disabilityrightsla.org_x002F_" language=""/>
  <HyperLink xmlns="" ID="1Jk+TqRDxpSP0WjwUhmC7euTCpA=" plainAltText="https:_x002F__x002F_disabilityrightsla.org_x002F_" language=""/>
  <HyperLink xmlns="" ID="5n2gZAkNwEnGReptu0a28Wge1ss=" plainAltText="https:_x002F__x002F_disabilityrightsla.org_x002F_" language=""/>
  <HyperLink xmlns="" ID="ng7j5M1fQJVMhenJ+gjHE2Asles=" plainAltText="https:_x002F__x002F_disabilityrightsla.org_x002F_" language=""/>
  <HyperLink xmlns="" ID="JxCqm30//TGBKNpXDWH/lvKezMk=" plainAltText="https:_x002F__x002F_disabilityrightsla.org_x002F_" language=""/>
  <HyperLink xmlns="" ID="8xa8JP+kgLvMIhfngsmE1BsHRgU=" plainAltText="https:_x002F__x002F_disabilityrightsla.org_x002F_" language=""/>
  <HyperLink xmlns="" ID="i2hoNrrJ9sJZoB3T8xOi+Giaaso=" plainAltText="https:_x002F__x002F_disabilityrightsla.org_x002F_" language=""/>
  <HyperLink xmlns="" ID="Ged/lnvlOYbJ05UGKkL3bMBJ7tI=" plainAltText="https:_x002F__x002F_disabilityrightsla.org_x002F_" language=""/>
  <HyperLink xmlns="" ID="cO31spJcUp5plP/0Zd0ED/dBZ+U=" plainAltText="https:_x002F__x002F_disabilityrightsla.org_x002F_" language=""/>
  <HyperLink xmlns="" ID="JQ2tVHnJykFLXOcHmjfs+Q21ses=" plainAltText="https:_x002F__x002F_disabilityrightsla.org_x002F_" language=""/>
  <HyperLink xmlns="" ID="oCiQ50CCaQcm4OpiWy9SGcRE3MI=" plainAltText="https:_x002F__x002F_disabilityrightsla.org_x002F_" language=""/>
  <HyperLink xmlns="" ID="nYfId/6wDTikrPOyA8JvmyAg/mI=9945116582.2_154.4062" plainAltText="https:_x002F__x002F_bjs.ojp.gov_x002F_content_x002F_pub_x002F_pdf_x002F_drpspi16st.pdf" language="" Lang=""/>
  <HyperLink xmlns="" ID="nYfId/6wDTikrPOyA8JvmyAg/mI=-149557894782.2_275.8462" plainAltText="https:_x002F__x002F_ellabakercenter.org_x002F_sites_x002F_default_x002F_files_x002F_downloads_x002F_who-pays.pdf" language="" Lang=""/>
  <HyperLink xmlns="" ID="nYfId/6wDTikrPOyA8JvmyAg/mI=204318548471.78_369.9262" plainAltText="www.disabilitystatistics.org" language="" Lang=""/>
  <HyperLink xmlns="" ID="nYfId/6wDTikrPOyA8JvmyAg/mI=148676473582.2_436.6462" plainAltText="https:_x002F__x002F_www.naacp.org_x002F_fairchancehiring" language="" Lang=""/>
  <HyperLink xmlns="" ID="RBLhFEmSvVWPC1xGi/ipiS5Tkp4=" plainAltText="https:_x002F__x002F_disabilityrightsla.org_x002F_" language=""/>
  <HyperLink xmlns="" ID="J9+4NuKwy5s92lOiiibSfh56ywI=-1885525646339.945_224.9662" plainAltText="lkiger_x0040_disabilityrightsla.org" language="" Lang=""/>
  <HyperLink xmlns="" ID="J9+4NuKwy5s92lOiiibSfh56ywI=809051431348.81_259.5262" plainAltText="www.disabilityrightsla.org" language="" Lang=""/>
  <HyperLink xmlns="" ID="uKSOUKJFy7JX5XDUp3JKwYSwJAc=" plainAltText="https:_x002F__x002F_disabilityrightsla.org_x002F_" language=""/>
  <HyperLink xmlns="" ID="bHk++Tj49sqnjHgBYbbEXOmLm1Q=-105408446597.2_235.7939" plainAltText="psandoval_x0040_eastersealscolorado.org" language="" Lang=""/>
  <HyperLink xmlns="" ID="bHk++Tj49sqnjHgBYbbEXOmLm1Q=9293099597.2_283.7939" plainAltText="pasandoval12_x0040_gmail.com" language="" Lang=""/>
  <HyperLink xmlns="" ID="RBc0YFdSNfdAtH/xGhQbvESeyTc=-465349252569.2_296.7584" plainAltText="Join_x0020_with_x0020_Google_x0020_Meet" language="" Lang=""/>
  <HyperLink xmlns="" ID="RBc0YFdSNfdAtH/xGhQbvESeyTc=321479129569.2_339.9584" plainAltText="meet.google.com_x002F_weu-udet-dbn" language="" Lang=""/>
  <HyperLink xmlns="" ID="RBc0YFdSNfdAtH/xGhQbvESeyTc=-641291942603.95_383.1584" plainAltText="_x202A__x002B_1_x0020_513-909-3839_x202C_" language="" Lang=""/>
  <HyperLink xmlns="" ID="LQ3Sep9tNYBV3yQetrtqZ4vi5WA=206718588482.2_198" plainAltText="on-demand_x0020_TA_x0020_request_x0020_page" language="" Lang=""/>
  <HyperLink xmlns="" ID="LQ3Sep9tNYBV3yQetrtqZ4vi5WA=-51170442682.2_310.8" plainAltText="AoDemploymentTA_x0040_gmail.com" language="" Lang=""/>
  <HyperLink xmlns="" ID="PK9+CUzWW7CNkBkg7U+RBshYQvI=-51170442639.2_236.4" plainAltText="AoDemploymentTA_x0040_gmail.com" language="" Lang=""/>
  <HyperLink xmlns="" ID="PK9+CUzWW7CNkBkg7U+RBshYQvI=-202823483439.2_329.76" plainAltText="https:_x002F__x002F_aoddisabilityemploymenttacenter.com" language="" Lang=""/>
  <Shape xmlns="" ID="R49ArdGXMMR2Ai0DUikSzS0qBl4=" artifact="_x0030_" pdftag="Figure" isBookmarkSet="no" bookmark="no" formula="no" Lang="" Order="_x0032_" validate="no"/>
  <Shape xmlns="" ID="YSwFhdq8LcLailxu05MF2I20xac=" artifact="_x0030_" validate="no" pdftag="Figure" isBookmarkSet="no" bookmark="no" Order="_x0032_" formula="no" Lang=""/>
  <Shape xmlns="" ID="HpOYtV8/5qhOoFBs5o20F/R8iBs=" pdftag="P" isBookmarkSet="no" bookmark="no" Order="_x0033_"/>
  <Shape xmlns="" ID="lz+z+Tyc45fJivhUu5mw/2D0PIo=" Order="_x0034_" pdftag="_x005B_Artifact_x005D_" isBookmarkSet="no" bookmark="no"/>
  <Shape xmlns="" ID="L6g24lgYzAw5a8hWEs1dAa4HLYQ=" pdftag="P" isBookmarkSet="no" bookmark="no" Order="_x0032_"/>
  <Shape xmlns="" ID="qclp1wNTh6KI8ILSZU406cRbAwQ=" pdftag="P" isBookmarkSet="no" bookmark="no" Order="_x0034_"/>
  <Shape xmlns="" ID="HIG1EMo2/8Alz18+d2KZDBVNAZc=" pdftag="P" isBookmarkSet="no" bookmark="no" Order="_x0036_"/>
  <Shape xmlns="" ID="iX6PDV9Rlem3pohp9yxs6JB2xRA=" artifact="_x0030_" validate="no" pdftag="Figure" isBookmarkSet="no" bookmark="no" Order="_x0033_" formula="no" Lang=""/>
  <Shape xmlns="" ID="WRR+kTLIvq8m6tF0alqUGrRouNo=" artifact="_x0030_" validate="no" pdftag="Figure" isBookmarkSet="no" bookmark="no" Order="_x0035_" formula="no" Lang=""/>
  <Shape xmlns="" ID="2C5xIFmID5tofgoL4d507e2UT28=" artifact="_x0030_" validate="no" pdftag="Figure" isBookmarkSet="no" bookmark="no" Order="_x0037_" formula="no" Lang=""/>
  <Shape xmlns="" ID="Aq9d0sn3FeFyW+Nly/x96gNVLYk=" pdftag="P" isBookmarkSet="no" bookmark="no" Order="_x0032_"/>
  <Shape xmlns="" ID="KqxAlcC6GbE+93ZYjOJkr7Injcc=" pdftag="H2" isBookmarkSet="no" bookmark="yes" Order="_x0031_"/>
  <Shape xmlns="" ID="zaB2nJ74qgalz6qN6qiKz7Zl3hM=" pdftag="P" isBookmarkSet="no" bookmark="no" Order="_x0032_"/>
  <Shape xmlns="" ID="AwqDsLrM88yT9zlkjij0Y/Tgsas=" Order="_x0032_" artifact="_x0031_" pdftag="_x005B_Artifact_x005D_" formula="no" inline="no" validate="no"/>
  <Shape xmlns="" ID="Aw8lWGyCzAGk058D092LGu2F7ws=" pdftag="P" isBookmarkSet="no" bookmark="no" Order="_x0033_"/>
  <Shape xmlns="" ID="329EqjUl6igESaYL2F1GX+0mK0s=" pdftag="H2" isBookmarkSet="no" bookmark="yes" Order="_x0031_"/>
  <Shape xmlns="" ID="scLLMN1RKeBvBIybqOUzTEdu93s=" pdftag="P" isBookmarkSet="no" bookmark="no" Order="_x0032_"/>
  <Shape xmlns="" ID="nNdiul0KZ9l2xaa/XnG7xyiAxZs=" pdftag="H2" isBookmarkSet="no" bookmark="yes" Order="_x0031_"/>
  <Shape xmlns="" ID="1mwpqJ1rv9FJUsA094HUv9y8nhU=" pdftag="P" isBookmarkSet="no" bookmark="no" Order="_x0032_"/>
  <Shape xmlns="" ID="aDXEFe/bD1gZsHJP+nN71C9RTns=" pdftag="H2" isBookmarkSet="no" bookmark="yes" Order="_x0031_"/>
  <Shape xmlns="" ID="OL07bUYq0M2QTqbnPCxlwYcLTNE=" artifact="_x0030_" validate="no" pdftag="Figure" isBookmarkSet="no" bookmark="no" Order="_x0033_" formula="no" Lang=""/>
  <Shape xmlns="" ID="SzaBxRvdWvmVp+bpqxF7c0JON10=" pdftag="P" isBookmarkSet="no" bookmark="no" Order="_x0032_"/>
  <Shape xmlns="" ID="g/FHnb7x84Hx37CFOVpuxBS4XNI=" pdftag="" Order="_x0032_" artifact="_x0031_" validate="no" formula="no" inline="no"/>
  <Shape xmlns="" ID="vDlfV6bamrFCJuSybcH0Adq+koM=" pdftag="P" isBookmarkSet="no" bookmark="no" Order="_x0034_"/>
  <Shape xmlns="" ID="5B1UfcbRDVbAdqLd84l41yR0MPk=" pdftag="H2" isBookmarkSet="no" bookmark="yes" Order="_x0031_"/>
  <Shape xmlns="" ID="QyszfYykeTYfFs20Zdz5LUF1LM8=" artifact="_x0030_" validate="no" pdftag="Figure" isBookmarkSet="no" bookmark="no" Order="_x0033_" Lang=""/>
  <Shape xmlns="" ID="mJXnjJalML2dl8J+V5zm5QouJE0=" pdftag="P" isBookmarkSet="no" bookmark="no" Order="_x0032_"/>
  <Shape xmlns="" ID="9regeq2sZrr2bo8gdu+pEAw8cHI=" pdftag="P" isBookmarkSet="no" bookmark="no" Order="_x0033_"/>
  <Shape xmlns="" ID="INO9sKqqPE1zDXyKD0nRvbO5Hbg=" pdftag="H2" isBookmarkSet="no" bookmark="yes" Order="_x0031_"/>
  <Shape xmlns="" ID="1Jk+TqRDxpSP0WjwUhmC7euTCpA=" validate="no" Order="_x0034_" isBookmarkSet="no" bookmark="no" pdftag="_x005B_Artifact_x005D_" artifact="_x0031_"/>
  <Shape xmlns="" ID="AB6Cnq7BEG2H+e2H5B2C3AYDnkI=" pdftag="P" isBookmarkSet="no" bookmark="no" Order="_x0032_"/>
  <Shape xmlns="" ID="PbIGODZHzlvvZRcKE72kzmsw7Ng=" pdftag="H2" isBookmarkSet="no" bookmark="yes" Order="_x0031_"/>
  <Shape xmlns="" ID="5n2gZAkNwEnGReptu0a28Wge1ss=" validate="no" Order="_x0033_" isBookmarkSet="no" bookmark="no" pdftag="_x005B_Artifact_x005D_" artifact="_x0031_"/>
  <Shape xmlns="" ID="ng7j5M1fQJVMhenJ+gjHE2Asles=" validate="no" Order="_x0033_" isBookmarkSet="no" bookmark="no" pdftag="_x005B_Artifact_x005D_" artifact="_x0031_"/>
  <Shape xmlns="" ID="bo+hgY2VcxGttORpzJYsygsQ2ak=" pdftag="P" isBookmarkSet="no" bookmark="no" Order="_x0032_"/>
  <Shape xmlns="" ID="t0/BtBe7tctCv3qlvtn9LGwKl9k=" Order="_x0033_" artifact="_x0031_" pdftag="_x005B_Artifact_x005D_" formula="no" inline="no" validate="no" isBookmarkSet="no" bookmark="no" Lang=""/>
  <Shape xmlns="" ID="HGExkPXEediQjZXoCvxMVtH9528=" pdftag="P" isBookmarkSet="no" bookmark="no" Order="_x0033_"/>
  <Shape xmlns="" ID="vLsc7Wu+KGI5pUJml8sxUnRukjs=" validate="no" formula="no" inline="no" Order="_x0036_" isBookmarkSet="no" bookmark="no" pdftag="_x005B_Artifact_x005D_" artifact="_x0031_" Lang=""/>
  <Shape xmlns="" ID="7VzfF8fTZfPfriwxV1aOiP3AfW4=" pdftag="P" isBookmarkSet="no" bookmark="no" Order="_x0034_"/>
  <Shape xmlns="" ID="X6SYifryHHC4VGNOVD7wP/kqHHM=" validate="no" formula="no" inline="no" Order="_x0033_" isBookmarkSet="no" bookmark="no" pdftag="_x005B_Artifact_x005D_" artifact="_x0031_" Lang=""/>
  <Shape xmlns="" ID="Iz2+YQae7J09PUfaCpIagMLi6tY=" pdftag="H2" isBookmarkSet="no" bookmark="yes" Order="_x0031_"/>
  <Shape xmlns="" ID="JxCqm30//TGBKNpXDWH/lvKezMk=" validate="no" Order="_x0037_" isBookmarkSet="no" bookmark="no" pdftag="_x005B_Artifact_x005D_" artifact="_x0031_"/>
  <Shape xmlns="" ID="N2eC3qb7AewfrTxoUyudhIS9Nig=" pdftag="H2" isBookmarkSet="no" bookmark="yes" Order="_x0031_"/>
  <Shape xmlns="" ID="54rhVsE9ciEKW+yQjZdo0fLxaVw=" pdftag="P" isBookmarkSet="no" bookmark="no" Order="_x0032_"/>
  <Shape xmlns="" ID="pM21hi1HSg9XbeZE9ojEzlPyY7M=" pdftag="P" isBookmarkSet="no" bookmark="no" Order="_x0033_"/>
  <Shape xmlns="" ID="8xa8JP+kgLvMIhfngsmE1BsHRgU=" validate="no" Order="_x0034_" isBookmarkSet="no" bookmark="no" pdftag="_x005B_Artifact_x005D_" artifact="_x0031_"/>
  <Shape xmlns="" ID="pbTUVjsFfRcL+m4b6dFIqDPnwT4=" pdftag="P" isBookmarkSet="no" bookmark="no" Order="_x0033_"/>
  <Shape xmlns="" ID="SwCGp6L1xWjSBWknBOOMwKlZcBU=" pdftag="P" isBookmarkSet="no" bookmark="no" Order="_x0032_"/>
  <Shape xmlns="" ID="i2hoNrrJ9sJZoB3T8xOi+Giaaso=" validate="no" Order="_x0034_" isBookmarkSet="no" bookmark="no" pdftag="_x005B_Artifact_x005D_" artifact="_x0031_"/>
  <Shape xmlns="" ID="Ged/lnvlOYbJ05UGKkL3bMBJ7tI=" validate="no" Order="_x0033_" isBookmarkSet="no" bookmark="no" pdftag="_x005B_Artifact_x005D_" artifact="_x0031_"/>
  <Shape xmlns="" ID="4vIGqTqsWN6g4/CSEj6xYQkHABw=" pdftag="P" isBookmarkSet="no" bookmark="no" Order="_x0032_"/>
  <Shape xmlns="" ID="vr1XGxG3s0JvfDXU3VJLDgLZ/N4=" pdftag="H2" isBookmarkSet="no" bookmark="yes" Order="_x0031_"/>
  <Shape xmlns="" ID="cO31spJcUp5plP/0Zd0ED/dBZ+U=" validate="no" Order="_x0033_" isBookmarkSet="no" bookmark="no" pdftag="_x005B_Artifact_x005D_" artifact="_x0031_"/>
  <Shape xmlns="" ID="JQ2tVHnJykFLXOcHmjfs+Q21ses=" validate="no" Order="_x0033_" isBookmarkSet="no" bookmark="no" pdftag="_x005B_Artifact_x005D_" artifact="_x0031_"/>
  <Shape xmlns="" ID="oCiQ50CCaQcm4OpiWy9SGcRE3MI=" validate="no" Order="_x0033_" isBookmarkSet="no" bookmark="no" pdftag="_x005B_Artifact_x005D_" artifact="_x0031_"/>
  <Shape xmlns="" ID="RBLhFEmSvVWPC1xGi/ipiS5Tkp4=" validate="no" Order="_x0033_" isBookmarkSet="no" bookmark="no" pdftag="_x005B_Artifact_x005D_" artifact="_x0031_"/>
  <Shape xmlns="" ID="5pnoQYFn5ofZDTW/BJKmEcVHWnM=" pdftag="H2" isBookmarkSet="no" bookmark="yes" Order="_x0031_"/>
  <Shape xmlns="" ID="J9+4NuKwy5s92lOiiibSfh56ywI=" pdftag="P" isBookmarkSet="no" bookmark="no" Order="_x0032_"/>
  <Shape xmlns="" ID="uKSOUKJFy7JX5XDUp3JKwYSwJAc=" artifact="_x0030_" validate="no" pdftag="Figure" isBookmarkSet="no" bookmark="no" Order="_x0033_" Lang=""/>
  <Shape xmlns="" ID="9QnoKPOw18rtzpwiOIFJ8tyq4XE=" pdftag="P" isBookmarkSet="no" bookmark="no" Order="_x0034_"/>
  <Shape xmlns="" ID="oRA+7Ojzxz6rc2ZgTgTDTu04eeQ=" artifact="_x0030_" validate="no" pdftag="Figure" isBookmarkSet="no" bookmark="no" Order="_x0032_" formula="no" Lang=""/>
  <Shape xmlns="" ID="5p8uJhVZk4J6UbrpJwuJ2PWs/wg=" pdftag="" Order="_x0032_" artifact="_x0031_" validate="no" formula="no" inline="no"/>
  <Shape xmlns="" ID="P/y7mvWaJIlJv2fp+AYKeO9re30=" pdftag="P" isBookmarkSet="no" bookmark="no" Order="_x0035_"/>
  <Shape xmlns="" ID="dz+Zp5J8v0BeBIzseJ6ltW6ccS4=" pdftag="H2" isBookmarkSet="no" bookmark="yes" Order="_x0031_"/>
  <Shape xmlns="" ID="C4B0QaadoqFen26VN4hD6YqaGNw=" pdftag="P" isBookmarkSet="no" bookmark="no" Order="_x0033_"/>
  <Shape xmlns="" ID="7AgPgxn7ejUOoHcV7UINqS4lyD4=" pdftag="P" isBookmarkSet="no" bookmark="no" Order="_x0032_"/>
  <Shape xmlns="" ID="O9LgvVAXc/fFIh5Wr/O4zJ39Sc0=" pdftag="H2" isBookmarkSet="no" bookmark="yes" Order="_x0031_"/>
  <Shape xmlns="" ID="/UgHLAhu6IvtJDrSdSyiyUWWWwc=" pdftag="P" isBookmarkSet="no" bookmark="no" Order="_x0032_"/>
  <Shape xmlns="" ID="IlEr+7U/bOzxVhGyU7U6Jr6Gvn4=" pdftag="P" isBookmarkSet="no" bookmark="no" Order="_x0032_"/>
  <Shape xmlns="" ID="APA7xmoMUzqn4Bahz3A/QuDyeCU=" pdftag="P" isBookmarkSet="no" bookmark="no" Order="_x0033_"/>
  <Shape xmlns="" ID="Sxlw/VKREdEybxUUxU3W9kqpf10=" pdftag="P" isBookmarkSet="no" bookmark="no" Order="_x0033_"/>
  <Shape xmlns="" ID="TuEFvRvVd++h9p+Riz8JE1LnjGs=" pdftag="H2" isBookmarkSet="no" bookmark="yes" Order="_x0031_"/>
  <Shape xmlns="" ID="LrACpG2K9rPF9G59PZAiubW+HdQ=" pdftag="P" isBookmarkSet="no" bookmark="no" Order="_x0032_"/>
  <Shape xmlns="" ID="FrX4NpcUKADi8Hb+EMaaFxVceP8=" pdftag="P" isBookmarkSet="no" bookmark="no" Order="_x0034_"/>
  <Shape xmlns="" ID="7TS6o0aHWlF2iQxKZPc2FLkXw4Y=" pdftag="P" isBookmarkSet="no" bookmark="no" Order="_x0035_"/>
  <Shape xmlns="" ID="XDmp3Npo7zMpU7275/hjs4FOS9Q=" artifact="_x0031_" validate="no" formula="no" inline="no" pdftag="Figure" isBookmarkSet="no" bookmark="no" Order="_x0036_" Lang=""/>
  <Shape xmlns="" ID="0Ru8bZtqnDx2q52KPeGjYEPrc9M=" artifact="_x0031_" validate="no" formula="no" inline="no" pdftag="Figure" isBookmarkSet="no" bookmark="no" Order="_x0038_" Lang=""/>
  <Shape xmlns="" ID="mEskSwGDS/9gGGaZ0QCzh8dKZsw=" artifact="_x0031_" validate="no" formula="no" inline="no" pdftag="Figure" isBookmarkSet="no" bookmark="no" Order="_x0037_" Lang=""/>
  <Shape xmlns="" ID="d/ja6EVBnEjipOon1ItCz9gPCJ0=" pdftag="P" isBookmarkSet="no" bookmark="no" Order="_x0032_"/>
  <Shape xmlns="" ID="3afQyebymLTpxROosBTkrvZ9CJE=" pdftag="P" isBookmarkSet="no" bookmark="no" Order="_x0033_"/>
  <Shape xmlns="" ID="OyGk2VfxppvkTnbRnB2yUP+keaM=" pdftag="H2" isBookmarkSet="no" bookmark="yes" Order="_x0031_"/>
  <Shape xmlns="" ID="KPDrM1Gm6n1PNcf+pYVA2m+EuBc=" pdftag="P" isBookmarkSet="no" bookmark="no" Order="_x0032_"/>
  <Shape xmlns="" ID="iX7N9+MS4A1ldnBimmpvB1cI06I=" pdftag="P" isBookmarkSet="no" bookmark="no" Order="_x0033_"/>
  <Shape xmlns="" ID="tHDyoMx4APrdB1MKVBzgkDKQ3Dw=" pdftag="H2" isBookmarkSet="no" bookmark="yes" Order="_x0031_"/>
  <Shape xmlns="" ID="34mmh0BgtnVfARqOYNf5xHjt9yk=" pdftag="P" isBookmarkSet="no" bookmark="no" Order="_x0032_"/>
  <Shape xmlns="" ID="Nfdx1anTpINO8XzUvC2yEH9PYdM=" pdftag="P" isBookmarkSet="no" bookmark="no" Order="_x0033_"/>
  <Shape xmlns="" ID="dmpThs2r5VuOK6YV7lDRsB6otz4=" pdftag="H2" isBookmarkSet="no" bookmark="yes" Order="_x0031_"/>
  <Shape xmlns="" ID="VAXE6EOsAMdyvs29/go81K1YcCc=" pdftag="P" isBookmarkSet="no" bookmark="no" Order="_x0032_"/>
  <Shape xmlns="" ID="jqp4+rCv3ZwJQ+gyzPA7bfi/xI4=" pdftag="P" isBookmarkSet="no" bookmark="no" Order="_x0033_"/>
  <Shape xmlns="" ID="pYUej6WsjnFJEHg8D4O055NyJOw=" pdftag="H2" isBookmarkSet="no" bookmark="yes" Order="_x0031_"/>
  <Shape xmlns="" ID="m45ysMm4hDnLr9TONOsrGSDFzXk=" formula="no" inline="no" pdftag="Figure" artifact="_x0030_" validate="yes" isBookmarkSet="no" bookmark="no" Order="_x0032_" Lang=""/>
  <Shape xmlns="" ID="+d21Sr8+LqH50RqoU2UZCBQrkVM=" pdftag="P" isBookmarkSet="no" bookmark="no" Order="_x0032_"/>
  <Shape xmlns="" ID="1E4eu8h9N56Qh92uRDid1Apbgwo=" pdftag="P" isBookmarkSet="no" bookmark="no" Order="_x0033_"/>
  <Shape xmlns="" ID="7LKwjFP37ijVu8VxVv1gOqm28yA=" pdftag="P" isBookmarkSet="no" bookmark="no" Order="_x0032_"/>
  <Shape xmlns="" ID="VBvl8TJr8EB1rAVrssJ3I4oThpk=" pdftag="P" isBookmarkSet="no" bookmark="no" Order="_x0033_"/>
  <Shape xmlns="" ID="6TP0S3FdCnm4Vhyez6nUif8QNe4=" pdftag="P" isBookmarkSet="no" bookmark="no" Order="_x0032_"/>
  <Shape xmlns="" ID="VtWUTqCJD8zw9mPJuujp3J7VZdE=" pdftag="P" isBookmarkSet="no" bookmark="no" Order="_x0033_"/>
  <Shape xmlns="" ID="O/PsPSvvPrzkSZzmps+i2FDBCrI=" pdftag="H2" isBookmarkSet="no" bookmark="yes" Order="_x0031_"/>
  <Shape xmlns="" ID="cotv9k2a0Ldwu3zVUc2KB6sYZwk=" pdftag="P" isBookmarkSet="no" bookmark="no" Order="_x0032_"/>
  <Shape xmlns="" ID="lKCNiiOR2K4whH4lv2fzHtDk13I=" pdftag="P" isBookmarkSet="no" bookmark="no" Order="_x0033_"/>
  <Shape xmlns="" ID="KupEyasCrkC8txsNcd+EJIiqXCY=" pdftag="H2" isBookmarkSet="no" bookmark="yes" Order="_x0031_"/>
  <Shape xmlns="" ID="bHk++Tj49sqnjHgBYbbEXOmLm1Q=" pdftag="P" artifact="_x0030_" isBookmarkSet="yes" bookmark="no" Order="_x0032_"/>
  <Shape xmlns="" ID="P81pra4n/5H1xa7gJ0QK7Th6y64=" isBookmarkSet="no" bookmark="yes" pdftag="H2" artifact="_x0030_" Order="_x0033_"/>
  <Shape xmlns="" ID="rYmtAigwa2Ie3Ls5r3sk0WZEpjw=" artifact="_x0030_" validate="no" pdftag="Figure" isBookmarkSet="no" bookmark="no" Order="_x0031_" formula="no" Lang=""/>
  <Shape xmlns="" ID="KJUidXRbz/7dSYdLStnupEwAYfE=" pdftag="H2" isBookmarkSet="no" bookmark="yes" Order="_x0031_"/>
  <Shape xmlns="" ID="hJP9UWnxExzO5IaZiVzlI4Qh6Ng=" Order="_x0033_" pdftag="_x005B_Artifact_x005D_" isBookmarkSet="no" bookmark="no"/>
  <Shape xmlns="" ID="LIff/7ros6xmZ9EQ/ggoQdAeZfU=" artifact="_x0030_" validate="no" pdftag="Figure" isBookmarkSet="no" bookmark="no" Order="_x0032_" formula="no" Lang=""/>
  <Shape xmlns="" ID="nN7kPgR3rr7qD8C9QAP9/4Moslc=" pdftag="P" isBookmarkSet="no" bookmark="no" Order="_x0032_"/>
  <Shape xmlns="" ID="RBc0YFdSNfdAtH/xGhQbvESeyTc=" pdftag="P" isBookmarkSet="no" bookmark="no" Order="_x0034_"/>
  <Shape xmlns="" ID="Myz2TrmIWDt3u9LncYnb6iKym68=" artifact="_x0030_" validate="no" pdftag="Figure" isBookmarkSet="no" bookmark="no" Order="_x0033_" formula="no" Lang=""/>
  <Shape xmlns="" ID="bj3LR7ppEoFtnWA7K2t/X1ZZXbs=" pdftag="H2" isBookmarkSet="no" bookmark="yes" Order="_x0031_"/>
  <Shape xmlns="" ID="E+Q0Baol8lnnHPx7IyyiyjavNlQ=" pdftag="P" isBookmarkSet="no" bookmark="no" Order="_x0032_"/>
  <Shape xmlns="" ID="d7cn1Mz8LO57FR1d4sTG1DOb+fA=" artifact="_x0030_" validate="no" pdftag="Figure" isBookmarkSet="no" bookmark="no" Order="_x0033_" formula="no" Lang=""/>
  <Shape xmlns="" ID="HIGv7R1k2icB7gywt8nyhlWn3J0=" Order="_x0034_" pdftag="_x005B_Artifact_x005D_" isBookmarkSet="no" bookmark="no"/>
  <Shape xmlns="" ID="hV5Q+tASamzgiznvrnyseoOsHzo=" pdftag="H2" isBookmarkSet="no" bookmark="yes" Order="_x0031_"/>
  <Shape xmlns="" ID="LQ3Sep9tNYBV3yQetrtqZ4vi5WA=" pdftag="P" isBookmarkSet="no" bookmark="no" Order="_x0032_"/>
  <Shape xmlns="" ID="OPYi9W54hQQknAKDLYD8Re2FvMc=" artifact="_x0030_" validate="no" pdftag="Figure" isBookmarkSet="no" bookmark="no" Order="_x0033_" formula="no" Lang=""/>
  <Shape xmlns="" ID="KYp9SnP9kdlNYWqcJaqKWNIZlA4=" pdftag="H2" isBookmarkSet="no" bookmark="yes" Order="_x0031_"/>
  <Shape xmlns="" ID="PK9+CUzWW7CNkBkg7U+RBshYQvI=" pdftag="H3" isBookmarkSet="no" bookmark="yes" Order="_x0032_"/>
  <Shape xmlns="" ID="LG3HQMqce0KDKGZL/VxXbUbNiIE=" artifact="_x0030_" validate="no" pdftag="Figure" isBookmarkSet="no" bookmark="no" Order="_x0033_" formula="no" Lang=""/>
  <SubText xmlns="" ID="B2O4zw9Y4LZNc+viqkqArk38gX4=" ActualText=""/>
  <SubText xmlns="" ID="AwqDsLrM88yT9zlkjij0Y/Tgsas=" ActualText=""/>
  <Shape xmlns="" ID="0nmftdVSAM/3EoEtnY+7Vy5Tf70=" pdftag="P" isBookmarkSet="no" bookmark="no" Order="_x0032_"/>
  <Shape xmlns="" ID="tEKG2IK8A6k53aomo6tz/60uv10=" pdftag="P" isBookmarkSet="no" bookmark="no" Order="_x0032_"/>
  <SubText xmlns="" ID="t0/BtBe7tctCv3qlvtn9LGwKl9k=" ActualText=""/>
  <SubText xmlns="" ID="m45ysMm4hDnLr9TONOsrGSDFzXk=" ActualText=""/>
  <Shape xmlns="" ID="Al+V1iGCzgVub5lkbYok3kkxCO0=" bookmark="no" pdftag="P" isBookmarkSet="no" Order="_x0033_"/>
  <Shape xmlns="" ID="DeZM2TqP2BiQEm0FMcRtQ7CmXiY=" bookmark="no" pdftag="P" isBookmarkSet="no" Order="_x0034_"/>
  <Shape xmlns="" ID="YYx9USIbgKbCxEPrrREprnPKa3Q=" bookmark="no" pdftag="P" isBookmarkSet="no" Order="_x0034_"/>
  <SubText xmlns="" ID="R49ArdGXMMR2Ai0DUikSzS0qBl4=" ActualText=""/>
  <SubText xmlns="" ID="YSwFhdq8LcLailxu05MF2I20xac=" ActualText=""/>
  <SubText xmlns="" ID="iX6PDV9Rlem3pohp9yxs6JB2xRA=" ActualText=""/>
  <SubText xmlns="" ID="WRR+kTLIvq8m6tF0alqUGrRouNo=" ActualText=""/>
  <SubText xmlns="" ID="2C5xIFmID5tofgoL4d507e2UT28=" ActualText=""/>
  <SubText xmlns="" ID="OL07bUYq0M2QTqbnPCxlwYcLTNE=" ActualText=""/>
  <SubText xmlns="" ID="QyszfYykeTYfFs20Zdz5LUF1LM8=" ActualText=""/>
  <SubText xmlns="" ID="uKSOUKJFy7JX5XDUp3JKwYSwJAc=" ActualText=""/>
  <Shape xmlns="" ID="Y6pHV6Ob1JqYgi/mxtDwW+ki1Go=" pdftag="" bookmark="no" Order="_x002D_1"/>
  <SubText xmlns="" ID="oRA+7Ojzxz6rc2ZgTgTDTu04eeQ=" ActualText=""/>
  <Shape xmlns="" ID="Jo7W6pdrs6UCIVimPOmawdXi6Bg=" pdftag="" bookmark="no" Order="_x002D_1"/>
  <SubText xmlns="" ID="rYmtAigwa2Ie3Ls5r3sk0WZEpjw=" ActualText=""/>
  <SubText xmlns="" ID="LIff/7ros6xmZ9EQ/ggoQdAeZfU=" ActualText=""/>
  <SubText xmlns="" ID="Myz2TrmIWDt3u9LncYnb6iKym68=" ActualText=""/>
  <SubText xmlns="" ID="d7cn1Mz8LO57FR1d4sTG1DOb+fA=" ActualText=""/>
  <SubText xmlns="" ID="OPYi9W54hQQknAKDLYD8Re2FvMc=" ActualText=""/>
  <SubText xmlns="" ID="LG3HQMqce0KDKGZL/VxXbUbNiIE=" ActualText=""/>
  <HyperLink xmlns="" ID="jfbg7wcik6kKxGH4nktjc0wznJ4=-670156384218.7788_325.0446" plainAltText="legislative_x0020_handout_x0020_" Lang=""/>
  <HyperLink xmlns="" ID="jfbg7wcik6kKxGH4nktjc0wznJ4=1387017349412.5239_325.0446" plainAltText="FAQs_x0020_" Lang=""/>
  <HyperLink xmlns="" ID="gIXUGVog2guT9LvncZwXU1Zqedw=-1750728132113.7_351.6862" plainAltText="https:_x002F__x002F_youtu.be_x002F_JUxjZ8ykjKQ" Lang=""/>
  <HyperLink xmlns="" ID="+fHtaXZJumBkA6ic+C2qjcVt2oY=1473741672503.2_287.4594" plainAltText="https:_x002F__x002F_www.senate.ca.gov_x002F_media_x002F_senate-floor-" Lang=""/>
  <HyperLink xmlns="" ID="+fHtaXZJumBkA6ic+C2qjcVt2oY=-471408094503.2_311.4594" plainAltText="session-20210909_x002F_video"/>
  <HyperLink xmlns="" ID="CAob3xr1wiBTxmqAcq9+ou2cG+8=-465349252569.2_296.7584" plainAltText="Join_x0020_with_x0020_Google_x0020_Meet" Lang=""/>
  <HyperLink xmlns="" ID="CAob3xr1wiBTxmqAcq9+ou2cG+8=-2144514427569.2_339.9584" plainAltText="meet.google.com_x002F_ebj-ofdk-qcr"/>
  <HyperLink xmlns="" ID="CAob3xr1wiBTxmqAcq9+ou2cG+8=366536488603.95_383.1584" plainAltText="_x202A__x002B_1_x0020_612-315-0217_x202C_"/>
  <HyperLink xmlns="" ID="byN7DOdOZ/ZDyXHcb/f63MbyQRw=206718588479.20008_240.1519" plainAltText="on-demand_x0020_TA_x0020_request_x0020_page" Lang=""/>
  <HyperLink xmlns="" ID="byN7DOdOZ/ZDyXHcb/f63MbyQRw=-51170442679.20008_352.9519" plainAltText="AoDemploymentTA_x0040_gmail.com" Lang=""/>
  <HyperLink xmlns="" ID="SMGShn3M4YuJu7uTjItFKqC2OnE=-51170442631.2_185.9106" plainAltText="AoDemploymentTA_x0040_gmail.com" Lang=""/>
  <HyperLink xmlns="" ID="SMGShn3M4YuJu7uTjItFKqC2OnE=-202823483431.2_279.2706" plainAltText="https:_x002F__x002F_aoddisabilityemploymenttacenter.com" Lang=""/>
  <HyperLink xmlns="" ID="SMGShn3M4YuJu7uTjItFKqC2OnE=-138327119531.2_371.4306" plainAltText="https:_x002F__x002F_aoddisabilityemploymenttacenter.com_x002F_" Lang=""/>
  <HyperLink xmlns="" ID="SMGShn3M4YuJu7uTjItFKqC2OnE=-12990595831.2_405.9906" plainAltText="detac-publications_x002F_"/>
  <Shape xmlns="" ID="7F/3T57BU1gMRsvZk7oOrmiFofY=" artifact="_x0030_" pdftag="Figure" isBookmarkSet="no" bookmark="no" formula="no" Lang="" Order="_x0032_" validate="no"/>
  <Shape xmlns="" ID="qq6K4W1Fwj+GXIIC5omMDnmV5+I=" pdftag="P" isBookmarkSet="no" bookmark="no" Order="_x0034_"/>
  <Shape xmlns="" ID="YTFh0XapswRT0mZM3tzJbyqonQQ=" pdftag="P" isBookmarkSet="no" bookmark="no" Order="_x0036_"/>
  <Shape xmlns="" ID="quqO5S0SWgrgi/8nT/AuDFW38dA=" pdftag="P" isBookmarkSet="no" bookmark="no" Order="_x0038_"/>
  <Shape xmlns="" ID="RWOvMVRC6k9nIA23G0gpj6Sv9J0=" pdftag="P" isBookmarkSet="no" bookmark="no" Order="_x0031_0"/>
  <Shape xmlns="" ID="YJVwCC1h6oUwOpYFe3HEeSz/DPA=" artifact="_x0030_" pdftag="Figure" isBookmarkSet="no" bookmark="no" formula="no" Lang="" Order="_x0039_" validate="no"/>
  <Shape xmlns="" ID="YxovXR5eLKb+kX7hF6lm9vW9fRw=" artifact="_x0030_" pdftag="Figure" isBookmarkSet="no" bookmark="no" formula="no" Lang="" Order="_x0033_" validate="no"/>
  <Shape xmlns="" ID="NgBNJ1MG13w5PY9+zSlswLof7Eo=" artifact="_x0030_" pdftag="Figure" isBookmarkSet="no" bookmark="no" formula="no" Lang="" Order="_x0035_" validate="no"/>
  <Shape xmlns="" ID="kaQMv3ydgrQLOZIMiZS6ldW9TGU=" artifact="_x0030_" pdftag="Figure" isBookmarkSet="no" bookmark="no" formula="no" Lang="" Order="_x0037_" validate="no"/>
  <Shape xmlns="" ID="StZfQKbBiEHIQd+Vm8SG33pCxos=" artifact="_x0030_" pdftag="Figure" isBookmarkSet="no" bookmark="no" formula="no" Lang="" Order="_x0031_1" validate="no"/>
  <Shape xmlns="" ID="VC5TvzhGH6cCiEau5a5h55R8Zd0=" pdftag="H2" artifact="_x0030_" isBookmarkSet="yes" bookmark="yes" Order="_x0031_"/>
  <Shape xmlns="" ID="/6KNzG+/5oEOiC6gU8rcoktFqMA=" pdftag="P" isBookmarkSet="no" bookmark="no" Order="_x0032_"/>
  <Shape xmlns="" ID="XaShM+WoomasImEZpM1QG8Dx2Ms=" pdftag="P" isBookmarkSet="no" bookmark="no" Order="_x0033_"/>
  <Shape xmlns="" ID="Ykwt8xaKEwxfEOUR4jNTG/xQ5cc=" artifact="_x0030_" pdftag="Figure" isBookmarkSet="no" bookmark="no" formula="no" Lang="" Order="_x0034_" validate="no"/>
  <Shape xmlns="" ID="+u160zPqos51bFFPVLMd+fNFp8Y=" pdftag="H2" artifact="_x0030_" isBookmarkSet="yes" bookmark="yes" Order="_x0031_"/>
  <Shape xmlns="" ID="3T08GLvTdfe7Cbn0bwYoXtxsztE=" artifact="_x0030_" pdftag="Figure" isBookmarkSet="no" bookmark="no" formula="no" Lang="" Order="_x0032_" validate="no"/>
  <Shape xmlns="" ID="+rE1aeWKKrpmVl4GoPdpUQmvjPg=" pdftag="P" isBookmarkSet="no" bookmark="no" Order="_x0033_"/>
  <Shape xmlns="" ID="kYCwXrozfaDBo5gfwPBwShTQaiQ=" artifact="_x0030_" pdftag="Figure" isBookmarkSet="no" bookmark="no" formula="no" Lang="" Order="_x0034_" validate="no"/>
  <Shape xmlns="" ID="bmOBxWvrYtD9i5Dsf2AOTszm240=" pdftag="P" isBookmarkSet="no" bookmark="no" Order="_x0035_"/>
  <Shape xmlns="" ID="aG8CXWYNzfaC0DKktfkzTqIn8zI=" artifact="_x0030_" pdftag="Figure" isBookmarkSet="no" bookmark="no" formula="no" Lang="" Order="_x0036_" validate="no"/>
  <Shape xmlns="" ID="/xSSGGZFOYsvu7D3fL6D4b/98hc=" pdftag="P" isBookmarkSet="no" bookmark="no" Order="_x0037_"/>
  <Shape xmlns="" ID="94GrxoFqsaHmz9ujoTIUIWRWSaM=" isBookmarkSet="no" pdftag="H2" artifact="_x0030_" bookmark="yes" Order="_x0031_"/>
  <Shape xmlns="" ID="5cK61y8yeLl6pN19kdI8JRLvLfI=" pdftag="P" isBookmarkSet="no" bookmark="no" Order="_x0032_"/>
  <Shape xmlns="" ID="Tal9+im+ZuPzDQjlvf/W0KpSpi0=" artifact="_x0030_" pdftag="Figure" isBookmarkSet="no" bookmark="no" formula="no" Lang="" Order="_x0033_" validate="no"/>
  <Shape xmlns="" ID="/vdDw8+Hpuc9gv4nOXtpBa0mkxY=" isBookmarkSet="no" pdftag="H2" artifact="_x0030_" bookmark="yes" Order="_x0031_"/>
  <Shape xmlns="" ID="oSRgwaHtNPBgh4nWGGrIhJDoBhE=" pdftag="P" isBookmarkSet="no" bookmark="no" Order="_x0032_"/>
  <Shape xmlns="" ID="xePvOWuaZrN1jh9wDLtO2sNuijM=" pdftag="H2" artifact="_x0030_" isBookmarkSet="yes" bookmark="yes" Order="_x0031_"/>
  <Shape xmlns="" ID="jfbg7wcik6kKxGH4nktjc0wznJ4=" pdftag="P" isBookmarkSet="no" bookmark="no" Order="_x0032_"/>
  <Shape xmlns="" ID="nkunXXV6Sv/zsb+ns84k/+ZQXh8=" pdftag="H2" artifact="_x0030_" isBookmarkSet="yes" bookmark="yes" Order="_x0031_"/>
  <Shape xmlns="" ID="kBJW19KmsGfpRRGr3E3AzXAZEDs=" pdftag="P" isBookmarkSet="no" bookmark="no" Order="_x0032_"/>
  <Shape xmlns="" ID="3mMhcAVTV8UwvZXaYOuBnf90848=" pdftag="H2" artifact="_x0030_" isBookmarkSet="yes" bookmark="yes" Order="_x0031_"/>
  <Shape xmlns="" ID="YKcyCSoVSCGv8y44wiaxXXkMB/8=" pdftag="P" isBookmarkSet="no" bookmark="no" Order="_x0032_"/>
  <Shape xmlns="" ID="IvBY/Bet/3KJxlf2T8c3qjxaieg=" artifact="_x0030_" pdftag="Figure" isBookmarkSet="no" bookmark="no" formula="no" Lang="" Order="_x0033_" validate="no"/>
  <Shape xmlns="" ID="T496V7IgE+FmrFt0Mmr/hXWuN0w=" pdftag="H2" artifact="_x0030_" isBookmarkSet="yes" bookmark="yes" Order="_x0031_"/>
  <Shape xmlns="" ID="qVZOtukrOl4arg8hvChLV2HuP5o=" pdftag="P" isBookmarkSet="no" bookmark="no" Order="_x0032_"/>
  <Shape xmlns="" ID="gu82pqux91azcP0qGeXrxavoQeU=" artifact="_x0030_" pdftag="Figure" isBookmarkSet="no" bookmark="no" formula="no" Lang="" Order="_x0033_" validate="no"/>
  <Shape xmlns="" ID="7gj8dI0cXTYxz1rp0S7ZmqLJJUM=" Order="_x0034_" pdftag="_x005B_Artifact_x005D_" isBookmarkSet="no" bookmark="no"/>
  <Shape xmlns="" ID="TGuyXlIIAaML+GJiril4J2/z2m8=" pdftag="H2" artifact="_x0030_" isBookmarkSet="yes" bookmark="yes" Order="_x0031_"/>
  <Shape xmlns="" ID="2XmOvCb/FGKGiz5g1u0079zihrQ=" pdftag="P" isBookmarkSet="no" bookmark="no" Order="_x0032_"/>
  <Shape xmlns="" ID="oo/4FWBMZG8tPPGWK93U0brvHy8=" pdftag="H2" artifact="_x0030_" isBookmarkSet="yes" bookmark="yes" Order="_x0031_"/>
  <Shape xmlns="" ID="9QjRVgX03l8EjodmF33L5+oCb+A=" pdftag="P" isBookmarkSet="no" bookmark="no" Order="_x0032_"/>
  <Shape xmlns="" ID="n3B4EiVjJ5aN9GKzmv4GRtghG8I=" pdftag="H2" artifact="_x0030_" isBookmarkSet="yes" bookmark="yes" Order="_x0031_"/>
  <Shape xmlns="" ID="QINaJjj319DYiJO2y7fgokpRJMk=" pdftag="P" isBookmarkSet="no" bookmark="no" Order="_x0032_"/>
  <Shape xmlns="" ID="Rm+H6JTOBOm8Ub3Yw5VT/NlQals=" pdftag="H2" artifact="_x0030_" isBookmarkSet="yes" bookmark="yes" Order="_x0031_"/>
  <Shape xmlns="" ID="u2EEFFfKwtp9vvEzjmvsxK0Fk7Q=" pdftag="P" isBookmarkSet="no" bookmark="no" Order="_x0032_"/>
  <Shape xmlns="" ID="0tzfz66D8e7gDKDH6cMW71SuDG0=" pdftag="H2" artifact="_x0030_" isBookmarkSet="yes" bookmark="yes" Order="_x0031_"/>
  <Shape xmlns="" ID="/OYCXYSccYS58aqnhfZGTunpVhA=" pdftag="P" isBookmarkSet="no" bookmark="no" Order="_x0032_"/>
  <Shape xmlns="" ID="Ex93N/nQdcHNmlEU0tmJB1SZmCw=" pdftag="H2" artifact="_x0030_" isBookmarkSet="yes" bookmark="yes" Order="_x0031_"/>
  <Shape xmlns="" ID="CsVHHHBh5jH2ynGjQHkfavnoOBM=" pdftag="P" isBookmarkSet="no" bookmark="no" Order="_x0032_"/>
  <Shape xmlns="" ID="yzd6hitkqmgbYlKWxSOGKXQmrqo=" pdftag="H2" artifact="_x0030_" isBookmarkSet="yes" bookmark="yes" Order="_x0034_"/>
  <Shape xmlns="" ID="xD/vd5u21+721rGbPfX787+yhfM=" artifact="_x0030_" pdftag="Figure" isBookmarkSet="no" bookmark="no" formula="no" Lang="" Order="_x0032_" validate="no"/>
  <Shape xmlns="" ID="PpHQs7+rGr3V4bzElesEjss1IbU=" Order="_x0032_" validate="no" artifact="_x0031_" pdftag="_x005B_Artifact_x005D_" formula="no" inline="no" isBookmarkSet="no" bookmark="no"/>
  <Shape xmlns="" ID="Cr6CzpqfSH5lpgikajdYVUk8Fc0=" pdftag="P" isBookmarkSet="no" bookmark="no" Order="_x0035_"/>
  <Shape xmlns="" ID="xx5Ipa7FsnW/zHsMBIlAWibTLto=" pdftag="H2" isBookmarkSet="no" bookmark="yes" Order="_x0031_"/>
  <Shape xmlns="" ID="YNAPnOiTiNGt6GODcIIeASqc8e4=" artifact="_x0030_" pdftag="Figure" isBookmarkSet="no" bookmark="no" formula="no" Lang="" Order="_x0033_" validate="no"/>
  <Shape xmlns="" ID="gIXUGVog2guT9LvncZwXU1Zqedw=" pdftag="P" isBookmarkSet="no" bookmark="no" Order="_x0032_"/>
  <Shape xmlns="" ID="qk0oBb7YvEaQbhsswJWmuf9lFA4=" pdftag="H2" isBookmarkSet="no" bookmark="yes" Order="_x0031_"/>
  <Shape xmlns="" ID="v4Q9E0mEYaRbtNL5U+TvtOO2TTY=" pdftag="P" isBookmarkSet="no" bookmark="no" Order="_x0032_"/>
  <Shape xmlns="" ID="XNBeqtQGj+yoI/CvRMxdiyCQa4k=" pdftag="P" isBookmarkSet="no" bookmark="no" Order="_x0033_"/>
  <Shape xmlns="" ID="t/DNmWGYUFoMJJ7Yr3yxDqa2GXM=" pdftag="H2" isBookmarkSet="no" bookmark="yes" Order="_x0031_"/>
  <Shape xmlns="" ID="mhVByTss3lRYl3SWRYwQjw9SL64=" pdftag="P" isBookmarkSet="no" bookmark="no" Order="_x0032_"/>
  <Shape xmlns="" ID="XYrrOJgpc9v2aZnOqclYqbzxS8M=" pdftag="P" isBookmarkSet="no" bookmark="no" Order="_x0032_"/>
  <Shape xmlns="" ID="8Kh3r51FNRKEZMsUGFeca74rF0c=" pdftag="P" isBookmarkSet="no" bookmark="no" Order="_x0033_"/>
  <Shape xmlns="" ID="FrmEyV3sjWV+p3H9ff+LLPfCTPQ=" pdftag="P" isBookmarkSet="no" bookmark="no" Order="_x0032_"/>
  <Shape xmlns="" ID="+fHtaXZJumBkA6ic+C2qjcVt2oY=" pdftag="P" isBookmarkSet="no" bookmark="no" Order="_x0033_"/>
  <Shape xmlns="" ID="3znW9/CrLKAsXrPh6BPWpwcElSE=" pdftag="H2" isBookmarkSet="no" bookmark="yes" Order="_x0031_"/>
  <Shape xmlns="" ID="IeJejowQhVlMg5e70XXJgh+FMGw=" pdftag="P" isBookmarkSet="no" bookmark="no" Order="_x0032_"/>
  <Shape xmlns="" ID="S4dKkwL/ZQiyLJi/lEcug8ZzdW0=" pdftag="H2" isBookmarkSet="no" bookmark="yes" Order="_x0031_"/>
  <Shape xmlns="" ID="UBaRGoJT5W1F62KZ6HRj/9RRPlo=" Order="_x0033_" pdftag="_x005B_Artifact_x005D_" isBookmarkSet="no" bookmark="no"/>
  <Shape xmlns="" ID="buBQ4GEmsCNXHnJ2Vs/LQm56fSE=" artifact="_x0030_" pdftag="Figure" isBookmarkSet="no" bookmark="no" formula="no" Lang="" Order="_x0032_" validate="no"/>
  <Shape xmlns="" ID="CAob3xr1wiBTxmqAcq9+ou2cG+8=" pdftag="P" isBookmarkSet="no" bookmark="no" Order="_x0034_"/>
  <Shape xmlns="" ID="SLmJOW59SPGebnHy6ZkP1azNALk=" artifact="_x0030_" pdftag="Figure" isBookmarkSet="no" bookmark="no" formula="no" Lang="" Order="_x0033_" validate="no"/>
  <Shape xmlns="" ID="3aTX7syvBp4ekXXSinNUJR04E4A=" pdftag="P" isBookmarkSet="no" bookmark="no" Order="_x0032_"/>
  <Shape xmlns="" ID="6N+MEfjELFLdud4UUtS00lqOD7c=" artifact="_x0030_" pdftag="Figure" isBookmarkSet="no" bookmark="no" formula="no" Lang="" Order="_x0033_" validate="no"/>
  <Shape xmlns="" ID="MQxWr299PuUNDhlQP70qj79qMTU=" Order="_x0034_" pdftag="_x005B_Artifact_x005D_" isBookmarkSet="no" bookmark="no"/>
  <Shape xmlns="" ID="3IQgk3kYMI7ckNn4PPlmfNJLI1Y=" pdftag="P" isBookmarkSet="no" bookmark="no" Order="_x0032_"/>
  <Shape xmlns="" ID="yLgs7CKK3ofMoocrsU+g9MP6ZJU=" pdftag="P" isBookmarkSet="no" bookmark="no" Order="_x0032_"/>
  <Shape xmlns="" ID="62zm/+hgjJMxvud7Cb69mtv2AWY=" artifact="_x0030_" pdftag="Figure" isBookmarkSet="no" bookmark="no" formula="no" Lang="" Order="_x0033_" validate="no"/>
  <Shape xmlns="" ID="9DpOjXJbxyXaI0kKbNeP8yWXQw0=" Order="_x0034_" pdftag="_x005B_Artifact_x005D_" isBookmarkSet="no" bookmark="no"/>
  <Shape xmlns="" ID="byN7DOdOZ/ZDyXHcb/f63MbyQRw=" pdftag="P" isBookmarkSet="no" bookmark="no" Order="_x0033_"/>
  <Shape xmlns="" ID="iIbPhD7PKxrjhrAzHKF/Q6DEBBY=" pdftag="P" isBookmarkSet="no" bookmark="no" Order="_x0032_"/>
  <Shape xmlns="" ID="pYpKi9H2JB+a2V+wLo8uIXd0PHA=" artifact="_x0030_" pdftag="Figure" isBookmarkSet="no" bookmark="no" formula="no" Lang="" Order="_x0034_" validate="no"/>
  <Shape xmlns="" ID="ZBVYuGygAZC6q7jTAkhhiQDQGxg=" pdftag="H2" isBookmarkSet="no" bookmark="yes" Order="_x0031_"/>
  <Shape xmlns="" ID="SMGShn3M4YuJu7uTjItFKqC2OnE=" pdftag="P" artifact="_x0030_" isBookmarkSet="yes" bookmark="no" Order="_x0032_"/>
  <Shape xmlns="" ID="8p9QTDYd9qPGCZrRfSIB5Esvh84=" artifact="_x0030_" pdftag="Figure" isBookmarkSet="no" bookmark="no" formula="no" Lang="" Order="_x0033_" validate="no"/>
  <SubText xmlns="" ID="PpHQs7+rGr3V4bzElesEjss1IbU=" ActualText=""/>
  <SubText xmlns="" ID="7F/3T57BU1gMRsvZk7oOrmiFofY=" ActualText=""/>
  <SubText xmlns="" ID="YJVwCC1h6oUwOpYFe3HEeSz/DPA=" ActualText=""/>
  <SubText xmlns="" ID="YxovXR5eLKb+kX7hF6lm9vW9fRw=" ActualText=""/>
  <SubText xmlns="" ID="NgBNJ1MG13w5PY9+zSlswLof7Eo=" ActualText=""/>
  <SubText xmlns="" ID="kaQMv3ydgrQLOZIMiZS6ldW9TGU=" ActualText=""/>
  <SubText xmlns="" ID="StZfQKbBiEHIQd+Vm8SG33pCxos=" ActualText=""/>
  <SubText xmlns="" ID="Ykwt8xaKEwxfEOUR4jNTG/xQ5cc=" ActualText=""/>
  <SubText xmlns="" ID="3T08GLvTdfe7Cbn0bwYoXtxsztE=" ActualText=""/>
  <SubText xmlns="" ID="kYCwXrozfaDBo5gfwPBwShTQaiQ=" ActualText=""/>
  <SubText xmlns="" ID="aG8CXWYNzfaC0DKktfkzTqIn8zI=" ActualText=""/>
  <SubText xmlns="" ID="Tal9+im+ZuPzDQjlvf/W0KpSpi0=" ActualText=""/>
  <SubText xmlns="" ID="IvBY/Bet/3KJxlf2T8c3qjxaieg=" ActualText=""/>
  <SubText xmlns="" ID="gu82pqux91azcP0qGeXrxavoQeU=" ActualText=""/>
  <SubText xmlns="" ID="xD/vd5u21+721rGbPfX787+yhfM=" ActualText=""/>
  <SubText xmlns="" ID="YNAPnOiTiNGt6GODcIIeASqc8e4=" ActualText=""/>
  <SubText xmlns="" ID="buBQ4GEmsCNXHnJ2Vs/LQm56fSE=" ActualText=""/>
  <SubText xmlns="" ID="SLmJOW59SPGebnHy6ZkP1azNALk=" ActualText=""/>
  <SubText xmlns="" ID="6N+MEfjELFLdud4UUtS00lqOD7c=" ActualText=""/>
  <SubText xmlns="" ID="62zm/+hgjJMxvud7Cb69mtv2AWY=" ActualText=""/>
  <SubText xmlns="" ID="pYpKi9H2JB+a2V+wLo8uIXd0PHA=" ActualText=""/>
  <SubText xmlns="" ID="8p9QTDYd9qPGCZrRfSIB5Esvh84=" ActualText=""/>
  <HyperLink xmlns="" ID="CAob3xr1wiBTxmqAcq9+ou2cG+8=-2144514427569.2_344.7584" plainAltText="meet.google.com_x002F_ebj-ofdk-qcr" Lang=""/>
  <HyperLink xmlns="" ID="CAob3xr1wiBTxmqAcq9+ou2cG+8=366536488603.575_392.7584" plainAltText="_x202A__x002B_1_x0020_612-315-0217_x202C_" Lang=""/>
</PAW>
</file>

<file path=customXml/item3.xml><?xml version="1.0" encoding="utf-8"?>
<p:properties xmlns:p="http://schemas.microsoft.com/office/2006/metadata/properties" xmlns:xsi="http://www.w3.org/2001/XMLSchema-instance" xmlns:pc="http://schemas.microsoft.com/office/infopath/2007/PartnerControls">
  <documentManagement>
    <Updated_x0020_Name xmlns="b5c30c5a-817e-47fa-84d6-e9536c2e16e0" xsi:nil="true"/>
    <Document_x0020_Tag xmlns="b5c30c5a-817e-47fa-84d6-e9536c2e16e0" xsi:nil="true"/>
  </documentManagement>
</p:properties>
</file>

<file path=customXml/itemProps1.xml><?xml version="1.0" encoding="utf-8"?>
<ds:datastoreItem xmlns:ds="http://schemas.openxmlformats.org/officeDocument/2006/customXml" ds:itemID="{77463A71-109D-4725-9775-8C578831C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30c5a-817e-47fa-84d6-e9536c2e16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9AE648-7AA3-45B4-A33F-D8289C375C76}">
  <ds:schemaRefs>
    <ds:schemaRef ds:uri="http://www.net-centric.com/PAWPP"/>
    <ds:schemaRef ds:uri=""/>
  </ds:schemaRefs>
</ds:datastoreItem>
</file>

<file path=customXml/itemProps3.xml><?xml version="1.0" encoding="utf-8"?>
<ds:datastoreItem xmlns:ds="http://schemas.openxmlformats.org/officeDocument/2006/customXml" ds:itemID="{80A1DDE9-0F09-4CE8-A729-DFA507909540}">
  <ds:schemaRefs>
    <ds:schemaRef ds:uri="b5c30c5a-817e-47fa-84d6-e9536c2e16e0"/>
    <ds:schemaRef ds:uri="http://schemas.microsoft.com/office/2006/metadata/properties"/>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AoD_TA_Center_Slide_Deck_Template_v2</Template>
  <TotalTime>8542</TotalTime>
  <Words>2270</Words>
  <Application>Microsoft Office PowerPoint</Application>
  <PresentationFormat>Widescreen</PresentationFormat>
  <Paragraphs>235</Paragraphs>
  <Slides>36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AoD_TA_Center_Template</vt:lpstr>
      <vt:lpstr>Employment First 2.0: Developing a Foundation for Excelling Systems Change Efforts through Legislative Action </vt:lpstr>
      <vt:lpstr>Thank You for Joining us for Today’s  National Community of Practice Webinar</vt:lpstr>
      <vt:lpstr>Employment First 2.0: Developing a Foundation for Excelling Systems Change Efforts through Legislative Action </vt:lpstr>
      <vt:lpstr>Maximizing Your Webinar Participation: Zoom Tips, 1/2</vt:lpstr>
      <vt:lpstr>Maximizing Your Webinar Participation: Zoom Tips, 2/2</vt:lpstr>
      <vt:lpstr>Agenda</vt:lpstr>
      <vt:lpstr>Speaker Introductions</vt:lpstr>
      <vt:lpstr>Employment First 2.0: Developing a Foundation for Excelling Systems Change Efforts for People with Disabilities through Legislative Action </vt:lpstr>
      <vt:lpstr>Meet your Speakers</vt:lpstr>
      <vt:lpstr>Able South Carolina</vt:lpstr>
      <vt:lpstr>Foundation with Legislators</vt:lpstr>
      <vt:lpstr>Subminimum Wage legislation</vt:lpstr>
      <vt:lpstr>Funding Structure for Legislative Work</vt:lpstr>
      <vt:lpstr>Partners</vt:lpstr>
      <vt:lpstr>How Did we Involve Partners?</vt:lpstr>
      <vt:lpstr>Impact and Outcomes</vt:lpstr>
      <vt:lpstr>Tips for CILs and other AoD Grantees   1/1</vt:lpstr>
      <vt:lpstr>Tips for CILs and other AoD grantees   1/2</vt:lpstr>
      <vt:lpstr>Angela Greene: My Sheltered Workshop Story</vt:lpstr>
      <vt:lpstr>Angela’s advice to others in a sheltered workshop </vt:lpstr>
      <vt:lpstr>Angela Greene: Today</vt:lpstr>
      <vt:lpstr>California SB639 &amp; CIE </vt:lpstr>
      <vt:lpstr>Laying the Foundation</vt:lpstr>
      <vt:lpstr>Strategy</vt:lpstr>
      <vt:lpstr>Strategy Continued </vt:lpstr>
      <vt:lpstr>Broaden Approach to Reach Across Silos</vt:lpstr>
      <vt:lpstr>Mobilization/Activating the Base</vt:lpstr>
      <vt:lpstr>Implementation Planning</vt:lpstr>
      <vt:lpstr>Implementation</vt:lpstr>
      <vt:lpstr>Questions, Comments and Interactive Discussion</vt:lpstr>
      <vt:lpstr>January CoP Office Hours</vt:lpstr>
      <vt:lpstr>Upcoming Webinar</vt:lpstr>
      <vt:lpstr>New Results in Systems Excellence (RISE) eLearning Community! </vt:lpstr>
      <vt:lpstr>Learning Management System is Complete!</vt:lpstr>
      <vt:lpstr>Does Your Team Need Help with Moving the Needle on CIE?</vt:lpstr>
      <vt:lpstr>DETAC Contact Information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First 2.0: Developing a Foundation for Excelling Systems Change Efforts through Legislative Action</dc:title>
  <dc:subject>Community of Practice (CoP) Series - January 11, 2022</dc:subject>
  <dc:creator>Disability Employment Technical Assistance Center (DETAC)</dc:creator>
  <cp:keywords>partnership; Administration on Disabilities (AoD) grantees; disability employment; students; collaboration; national disability employment awareness month; services; center for independent living; workforce; Disability Employment Technical Assistance Center (DETAC); Administration for Community Living (ACL)</cp:keywords>
  <cp:lastModifiedBy>Wendy Thornley</cp:lastModifiedBy>
  <cp:revision>355</cp:revision>
  <dcterms:created xsi:type="dcterms:W3CDTF">2021-08-05T15:35:54Z</dcterms:created>
  <dcterms:modified xsi:type="dcterms:W3CDTF">2022-02-08T19:53:39Z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0x010100C81616C23D101D448628C79DA1A7A83500DBB5D4F7D633864AAE5D6179D275E2F5</vt:lpwstr>
  </property>
</Properties>
</file>